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13"/>
  </p:notesMasterIdLst>
  <p:sldIdLst>
    <p:sldId id="256" r:id="rId2"/>
    <p:sldId id="257" r:id="rId3"/>
    <p:sldId id="259" r:id="rId4"/>
    <p:sldId id="260" r:id="rId5"/>
    <p:sldId id="258" r:id="rId6"/>
    <p:sldId id="261" r:id="rId7"/>
    <p:sldId id="262" r:id="rId8"/>
    <p:sldId id="263" r:id="rId9"/>
    <p:sldId id="264" r:id="rId10"/>
    <p:sldId id="265" r:id="rId11"/>
    <p:sldId id="266" r:id="rId12"/>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4444287A-9369-4A69-93AC-CBFB9D87ADF8}" type="datetimeFigureOut">
              <a:rPr lang="en-US" smtClean="0"/>
              <a:t>12/2/2019</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C595E499-461B-4FCD-AF76-15C34B94A314}" type="slidenum">
              <a:rPr lang="en-US" smtClean="0"/>
              <a:t>‹#›</a:t>
            </a:fld>
            <a:endParaRPr lang="en-US"/>
          </a:p>
        </p:txBody>
      </p:sp>
    </p:spTree>
    <p:extLst>
      <p:ext uri="{BB962C8B-B14F-4D97-AF65-F5344CB8AC3E}">
        <p14:creationId xmlns:p14="http://schemas.microsoft.com/office/powerpoint/2010/main" val="2538157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17F50D-80BF-44B3-828B-A12CCAF89BC9}" type="datetime1">
              <a:rPr lang="en-US" smtClean="0"/>
              <a:t>12/2/2019</a:t>
            </a:fld>
            <a:endParaRPr lang="en-US"/>
          </a:p>
        </p:txBody>
      </p:sp>
      <p:sp>
        <p:nvSpPr>
          <p:cNvPr id="5" name="Footer Placeholder 4"/>
          <p:cNvSpPr>
            <a:spLocks noGrp="1"/>
          </p:cNvSpPr>
          <p:nvPr>
            <p:ph type="ftr" sz="quarter" idx="11"/>
          </p:nvPr>
        </p:nvSpPr>
        <p:spPr/>
        <p:txBody>
          <a:bodyPr/>
          <a:lstStyle/>
          <a:p>
            <a:r>
              <a:rPr lang="en-US"/>
              <a:t>LOC Industries, Inc. Supplier Counterfeit Part Prevention and Awareness </a:t>
            </a:r>
          </a:p>
        </p:txBody>
      </p:sp>
      <p:sp>
        <p:nvSpPr>
          <p:cNvPr id="6" name="Slide Number Placeholder 5"/>
          <p:cNvSpPr>
            <a:spLocks noGrp="1"/>
          </p:cNvSpPr>
          <p:nvPr>
            <p:ph type="sldNum" sz="quarter" idx="12"/>
          </p:nvPr>
        </p:nvSpPr>
        <p:spPr/>
        <p:txBody>
          <a:bodyPr/>
          <a:lstStyle/>
          <a:p>
            <a:fld id="{AD0D17A3-83EB-4F72-8116-FCCFF3A7A3FC}" type="slidenum">
              <a:rPr lang="en-US" smtClean="0"/>
              <a:t>‹#›</a:t>
            </a:fld>
            <a:endParaRPr lang="en-US"/>
          </a:p>
        </p:txBody>
      </p:sp>
    </p:spTree>
    <p:extLst>
      <p:ext uri="{BB962C8B-B14F-4D97-AF65-F5344CB8AC3E}">
        <p14:creationId xmlns:p14="http://schemas.microsoft.com/office/powerpoint/2010/main" val="530398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965B70-AB5B-4ED2-A1AD-5E2903E6FDA4}" type="datetime1">
              <a:rPr lang="en-US" smtClean="0"/>
              <a:t>12/2/2019</a:t>
            </a:fld>
            <a:endParaRPr lang="en-US"/>
          </a:p>
        </p:txBody>
      </p:sp>
      <p:sp>
        <p:nvSpPr>
          <p:cNvPr id="5" name="Footer Placeholder 4"/>
          <p:cNvSpPr>
            <a:spLocks noGrp="1"/>
          </p:cNvSpPr>
          <p:nvPr>
            <p:ph type="ftr" sz="quarter" idx="11"/>
          </p:nvPr>
        </p:nvSpPr>
        <p:spPr/>
        <p:txBody>
          <a:bodyPr/>
          <a:lstStyle/>
          <a:p>
            <a:r>
              <a:rPr lang="en-US"/>
              <a:t>LOC Industries, Inc. Supplier Counterfeit Part Prevention and Awareness </a:t>
            </a:r>
          </a:p>
        </p:txBody>
      </p:sp>
      <p:sp>
        <p:nvSpPr>
          <p:cNvPr id="6" name="Slide Number Placeholder 5"/>
          <p:cNvSpPr>
            <a:spLocks noGrp="1"/>
          </p:cNvSpPr>
          <p:nvPr>
            <p:ph type="sldNum" sz="quarter" idx="12"/>
          </p:nvPr>
        </p:nvSpPr>
        <p:spPr/>
        <p:txBody>
          <a:bodyPr/>
          <a:lstStyle/>
          <a:p>
            <a:fld id="{AD0D17A3-83EB-4F72-8116-FCCFF3A7A3FC}" type="slidenum">
              <a:rPr lang="en-US" smtClean="0"/>
              <a:t>‹#›</a:t>
            </a:fld>
            <a:endParaRPr lang="en-US"/>
          </a:p>
        </p:txBody>
      </p:sp>
    </p:spTree>
    <p:extLst>
      <p:ext uri="{BB962C8B-B14F-4D97-AF65-F5344CB8AC3E}">
        <p14:creationId xmlns:p14="http://schemas.microsoft.com/office/powerpoint/2010/main" val="3257711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788059-9532-45CC-8357-CC0CA8AE9F49}" type="datetime1">
              <a:rPr lang="en-US" smtClean="0"/>
              <a:t>12/2/2019</a:t>
            </a:fld>
            <a:endParaRPr lang="en-US"/>
          </a:p>
        </p:txBody>
      </p:sp>
      <p:sp>
        <p:nvSpPr>
          <p:cNvPr id="5" name="Footer Placeholder 4"/>
          <p:cNvSpPr>
            <a:spLocks noGrp="1"/>
          </p:cNvSpPr>
          <p:nvPr>
            <p:ph type="ftr" sz="quarter" idx="11"/>
          </p:nvPr>
        </p:nvSpPr>
        <p:spPr/>
        <p:txBody>
          <a:bodyPr/>
          <a:lstStyle/>
          <a:p>
            <a:r>
              <a:rPr lang="en-US"/>
              <a:t>LOC Industries, Inc. Supplier Counterfeit Part Prevention and Awareness </a:t>
            </a:r>
          </a:p>
        </p:txBody>
      </p:sp>
      <p:sp>
        <p:nvSpPr>
          <p:cNvPr id="6" name="Slide Number Placeholder 5"/>
          <p:cNvSpPr>
            <a:spLocks noGrp="1"/>
          </p:cNvSpPr>
          <p:nvPr>
            <p:ph type="sldNum" sz="quarter" idx="12"/>
          </p:nvPr>
        </p:nvSpPr>
        <p:spPr/>
        <p:txBody>
          <a:bodyPr/>
          <a:lstStyle/>
          <a:p>
            <a:fld id="{AD0D17A3-83EB-4F72-8116-FCCFF3A7A3F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11384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13B028-20D4-4F41-9DE0-14798C9DF719}" type="datetime1">
              <a:rPr lang="en-US" smtClean="0"/>
              <a:t>12/2/2019</a:t>
            </a:fld>
            <a:endParaRPr lang="en-US"/>
          </a:p>
        </p:txBody>
      </p:sp>
      <p:sp>
        <p:nvSpPr>
          <p:cNvPr id="5" name="Footer Placeholder 4"/>
          <p:cNvSpPr>
            <a:spLocks noGrp="1"/>
          </p:cNvSpPr>
          <p:nvPr>
            <p:ph type="ftr" sz="quarter" idx="11"/>
          </p:nvPr>
        </p:nvSpPr>
        <p:spPr/>
        <p:txBody>
          <a:bodyPr/>
          <a:lstStyle/>
          <a:p>
            <a:r>
              <a:rPr lang="en-US"/>
              <a:t>LOC Industries, Inc. Supplier Counterfeit Part Prevention and Awareness </a:t>
            </a:r>
          </a:p>
        </p:txBody>
      </p:sp>
      <p:sp>
        <p:nvSpPr>
          <p:cNvPr id="6" name="Slide Number Placeholder 5"/>
          <p:cNvSpPr>
            <a:spLocks noGrp="1"/>
          </p:cNvSpPr>
          <p:nvPr>
            <p:ph type="sldNum" sz="quarter" idx="12"/>
          </p:nvPr>
        </p:nvSpPr>
        <p:spPr/>
        <p:txBody>
          <a:bodyPr/>
          <a:lstStyle/>
          <a:p>
            <a:fld id="{AD0D17A3-83EB-4F72-8116-FCCFF3A7A3FC}" type="slidenum">
              <a:rPr lang="en-US" smtClean="0"/>
              <a:t>‹#›</a:t>
            </a:fld>
            <a:endParaRPr lang="en-US"/>
          </a:p>
        </p:txBody>
      </p:sp>
    </p:spTree>
    <p:extLst>
      <p:ext uri="{BB962C8B-B14F-4D97-AF65-F5344CB8AC3E}">
        <p14:creationId xmlns:p14="http://schemas.microsoft.com/office/powerpoint/2010/main" val="146859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668082-79BC-4E01-9ADE-A985DF02AD6C}" type="datetime1">
              <a:rPr lang="en-US" smtClean="0"/>
              <a:t>12/2/2019</a:t>
            </a:fld>
            <a:endParaRPr lang="en-US"/>
          </a:p>
        </p:txBody>
      </p:sp>
      <p:sp>
        <p:nvSpPr>
          <p:cNvPr id="5" name="Footer Placeholder 4"/>
          <p:cNvSpPr>
            <a:spLocks noGrp="1"/>
          </p:cNvSpPr>
          <p:nvPr>
            <p:ph type="ftr" sz="quarter" idx="11"/>
          </p:nvPr>
        </p:nvSpPr>
        <p:spPr/>
        <p:txBody>
          <a:bodyPr/>
          <a:lstStyle/>
          <a:p>
            <a:r>
              <a:rPr lang="en-US"/>
              <a:t>LOC Industries, Inc. Supplier Counterfeit Part Prevention and Awareness </a:t>
            </a:r>
          </a:p>
        </p:txBody>
      </p:sp>
      <p:sp>
        <p:nvSpPr>
          <p:cNvPr id="6" name="Slide Number Placeholder 5"/>
          <p:cNvSpPr>
            <a:spLocks noGrp="1"/>
          </p:cNvSpPr>
          <p:nvPr>
            <p:ph type="sldNum" sz="quarter" idx="12"/>
          </p:nvPr>
        </p:nvSpPr>
        <p:spPr/>
        <p:txBody>
          <a:bodyPr/>
          <a:lstStyle/>
          <a:p>
            <a:fld id="{AD0D17A3-83EB-4F72-8116-FCCFF3A7A3F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391434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26FE66-DBBF-4968-8387-F4B9877C5500}" type="datetime1">
              <a:rPr lang="en-US" smtClean="0"/>
              <a:t>12/2/2019</a:t>
            </a:fld>
            <a:endParaRPr lang="en-US"/>
          </a:p>
        </p:txBody>
      </p:sp>
      <p:sp>
        <p:nvSpPr>
          <p:cNvPr id="5" name="Footer Placeholder 4"/>
          <p:cNvSpPr>
            <a:spLocks noGrp="1"/>
          </p:cNvSpPr>
          <p:nvPr>
            <p:ph type="ftr" sz="quarter" idx="11"/>
          </p:nvPr>
        </p:nvSpPr>
        <p:spPr/>
        <p:txBody>
          <a:bodyPr/>
          <a:lstStyle/>
          <a:p>
            <a:r>
              <a:rPr lang="en-US"/>
              <a:t>LOC Industries, Inc. Supplier Counterfeit Part Prevention and Awareness </a:t>
            </a:r>
          </a:p>
        </p:txBody>
      </p:sp>
      <p:sp>
        <p:nvSpPr>
          <p:cNvPr id="6" name="Slide Number Placeholder 5"/>
          <p:cNvSpPr>
            <a:spLocks noGrp="1"/>
          </p:cNvSpPr>
          <p:nvPr>
            <p:ph type="sldNum" sz="quarter" idx="12"/>
          </p:nvPr>
        </p:nvSpPr>
        <p:spPr/>
        <p:txBody>
          <a:bodyPr/>
          <a:lstStyle/>
          <a:p>
            <a:fld id="{AD0D17A3-83EB-4F72-8116-FCCFF3A7A3FC}" type="slidenum">
              <a:rPr lang="en-US" smtClean="0"/>
              <a:t>‹#›</a:t>
            </a:fld>
            <a:endParaRPr lang="en-US"/>
          </a:p>
        </p:txBody>
      </p:sp>
    </p:spTree>
    <p:extLst>
      <p:ext uri="{BB962C8B-B14F-4D97-AF65-F5344CB8AC3E}">
        <p14:creationId xmlns:p14="http://schemas.microsoft.com/office/powerpoint/2010/main" val="828248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DDC147-49E2-459B-8F66-B394BC5595FA}" type="datetime1">
              <a:rPr lang="en-US" smtClean="0"/>
              <a:t>12/2/2019</a:t>
            </a:fld>
            <a:endParaRPr lang="en-US"/>
          </a:p>
        </p:txBody>
      </p:sp>
      <p:sp>
        <p:nvSpPr>
          <p:cNvPr id="5" name="Footer Placeholder 4"/>
          <p:cNvSpPr>
            <a:spLocks noGrp="1"/>
          </p:cNvSpPr>
          <p:nvPr>
            <p:ph type="ftr" sz="quarter" idx="11"/>
          </p:nvPr>
        </p:nvSpPr>
        <p:spPr/>
        <p:txBody>
          <a:bodyPr/>
          <a:lstStyle/>
          <a:p>
            <a:r>
              <a:rPr lang="en-US"/>
              <a:t>LOC Industries, Inc. Supplier Counterfeit Part Prevention and Awareness </a:t>
            </a:r>
          </a:p>
        </p:txBody>
      </p:sp>
      <p:sp>
        <p:nvSpPr>
          <p:cNvPr id="6" name="Slide Number Placeholder 5"/>
          <p:cNvSpPr>
            <a:spLocks noGrp="1"/>
          </p:cNvSpPr>
          <p:nvPr>
            <p:ph type="sldNum" sz="quarter" idx="12"/>
          </p:nvPr>
        </p:nvSpPr>
        <p:spPr/>
        <p:txBody>
          <a:bodyPr/>
          <a:lstStyle/>
          <a:p>
            <a:fld id="{AD0D17A3-83EB-4F72-8116-FCCFF3A7A3FC}" type="slidenum">
              <a:rPr lang="en-US" smtClean="0"/>
              <a:t>‹#›</a:t>
            </a:fld>
            <a:endParaRPr lang="en-US"/>
          </a:p>
        </p:txBody>
      </p:sp>
    </p:spTree>
    <p:extLst>
      <p:ext uri="{BB962C8B-B14F-4D97-AF65-F5344CB8AC3E}">
        <p14:creationId xmlns:p14="http://schemas.microsoft.com/office/powerpoint/2010/main" val="2044536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77C095-3806-43A7-B3CA-7029F69568F6}" type="datetime1">
              <a:rPr lang="en-US" smtClean="0"/>
              <a:t>12/2/2019</a:t>
            </a:fld>
            <a:endParaRPr lang="en-US"/>
          </a:p>
        </p:txBody>
      </p:sp>
      <p:sp>
        <p:nvSpPr>
          <p:cNvPr id="5" name="Footer Placeholder 4"/>
          <p:cNvSpPr>
            <a:spLocks noGrp="1"/>
          </p:cNvSpPr>
          <p:nvPr>
            <p:ph type="ftr" sz="quarter" idx="11"/>
          </p:nvPr>
        </p:nvSpPr>
        <p:spPr/>
        <p:txBody>
          <a:bodyPr/>
          <a:lstStyle/>
          <a:p>
            <a:r>
              <a:rPr lang="en-US"/>
              <a:t>LOC Industries, Inc. Supplier Counterfeit Part Prevention and Awareness </a:t>
            </a:r>
          </a:p>
        </p:txBody>
      </p:sp>
      <p:sp>
        <p:nvSpPr>
          <p:cNvPr id="6" name="Slide Number Placeholder 5"/>
          <p:cNvSpPr>
            <a:spLocks noGrp="1"/>
          </p:cNvSpPr>
          <p:nvPr>
            <p:ph type="sldNum" sz="quarter" idx="12"/>
          </p:nvPr>
        </p:nvSpPr>
        <p:spPr/>
        <p:txBody>
          <a:bodyPr/>
          <a:lstStyle/>
          <a:p>
            <a:fld id="{AD0D17A3-83EB-4F72-8116-FCCFF3A7A3FC}" type="slidenum">
              <a:rPr lang="en-US" smtClean="0"/>
              <a:t>‹#›</a:t>
            </a:fld>
            <a:endParaRPr lang="en-US"/>
          </a:p>
        </p:txBody>
      </p:sp>
    </p:spTree>
    <p:extLst>
      <p:ext uri="{BB962C8B-B14F-4D97-AF65-F5344CB8AC3E}">
        <p14:creationId xmlns:p14="http://schemas.microsoft.com/office/powerpoint/2010/main" val="2797724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09508F-1BFC-4961-99E6-6F289684E14B}" type="datetime1">
              <a:rPr lang="en-US" smtClean="0"/>
              <a:t>12/2/2019</a:t>
            </a:fld>
            <a:endParaRPr lang="en-US"/>
          </a:p>
        </p:txBody>
      </p:sp>
      <p:sp>
        <p:nvSpPr>
          <p:cNvPr id="5" name="Footer Placeholder 4"/>
          <p:cNvSpPr>
            <a:spLocks noGrp="1"/>
          </p:cNvSpPr>
          <p:nvPr>
            <p:ph type="ftr" sz="quarter" idx="11"/>
          </p:nvPr>
        </p:nvSpPr>
        <p:spPr/>
        <p:txBody>
          <a:bodyPr/>
          <a:lstStyle/>
          <a:p>
            <a:r>
              <a:rPr lang="en-US"/>
              <a:t>LOC Industries, Inc. Supplier Counterfeit Part Prevention and Awareness </a:t>
            </a:r>
          </a:p>
        </p:txBody>
      </p:sp>
      <p:sp>
        <p:nvSpPr>
          <p:cNvPr id="6" name="Slide Number Placeholder 5"/>
          <p:cNvSpPr>
            <a:spLocks noGrp="1"/>
          </p:cNvSpPr>
          <p:nvPr>
            <p:ph type="sldNum" sz="quarter" idx="12"/>
          </p:nvPr>
        </p:nvSpPr>
        <p:spPr/>
        <p:txBody>
          <a:bodyPr/>
          <a:lstStyle/>
          <a:p>
            <a:fld id="{AD0D17A3-83EB-4F72-8116-FCCFF3A7A3FC}" type="slidenum">
              <a:rPr lang="en-US" smtClean="0"/>
              <a:t>‹#›</a:t>
            </a:fld>
            <a:endParaRPr lang="en-US"/>
          </a:p>
        </p:txBody>
      </p:sp>
    </p:spTree>
    <p:extLst>
      <p:ext uri="{BB962C8B-B14F-4D97-AF65-F5344CB8AC3E}">
        <p14:creationId xmlns:p14="http://schemas.microsoft.com/office/powerpoint/2010/main" val="2660763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E8430D-CDEA-4523-9A31-D2BE5C07BEF1}" type="datetime1">
              <a:rPr lang="en-US" smtClean="0"/>
              <a:t>12/2/2019</a:t>
            </a:fld>
            <a:endParaRPr lang="en-US"/>
          </a:p>
        </p:txBody>
      </p:sp>
      <p:sp>
        <p:nvSpPr>
          <p:cNvPr id="5" name="Footer Placeholder 4"/>
          <p:cNvSpPr>
            <a:spLocks noGrp="1"/>
          </p:cNvSpPr>
          <p:nvPr>
            <p:ph type="ftr" sz="quarter" idx="11"/>
          </p:nvPr>
        </p:nvSpPr>
        <p:spPr/>
        <p:txBody>
          <a:bodyPr/>
          <a:lstStyle/>
          <a:p>
            <a:r>
              <a:rPr lang="en-US"/>
              <a:t>LOC Industries, Inc. Supplier Counterfeit Part Prevention and Awareness </a:t>
            </a:r>
          </a:p>
        </p:txBody>
      </p:sp>
      <p:sp>
        <p:nvSpPr>
          <p:cNvPr id="6" name="Slide Number Placeholder 5"/>
          <p:cNvSpPr>
            <a:spLocks noGrp="1"/>
          </p:cNvSpPr>
          <p:nvPr>
            <p:ph type="sldNum" sz="quarter" idx="12"/>
          </p:nvPr>
        </p:nvSpPr>
        <p:spPr/>
        <p:txBody>
          <a:bodyPr/>
          <a:lstStyle/>
          <a:p>
            <a:fld id="{AD0D17A3-83EB-4F72-8116-FCCFF3A7A3FC}" type="slidenum">
              <a:rPr lang="en-US" smtClean="0"/>
              <a:t>‹#›</a:t>
            </a:fld>
            <a:endParaRPr lang="en-US"/>
          </a:p>
        </p:txBody>
      </p:sp>
    </p:spTree>
    <p:extLst>
      <p:ext uri="{BB962C8B-B14F-4D97-AF65-F5344CB8AC3E}">
        <p14:creationId xmlns:p14="http://schemas.microsoft.com/office/powerpoint/2010/main" val="1692325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55CF96-F44D-4195-83D6-3235882A8BFC}" type="datetime1">
              <a:rPr lang="en-US" smtClean="0"/>
              <a:t>12/2/2019</a:t>
            </a:fld>
            <a:endParaRPr lang="en-US"/>
          </a:p>
        </p:txBody>
      </p:sp>
      <p:sp>
        <p:nvSpPr>
          <p:cNvPr id="6" name="Footer Placeholder 5"/>
          <p:cNvSpPr>
            <a:spLocks noGrp="1"/>
          </p:cNvSpPr>
          <p:nvPr>
            <p:ph type="ftr" sz="quarter" idx="11"/>
          </p:nvPr>
        </p:nvSpPr>
        <p:spPr/>
        <p:txBody>
          <a:bodyPr/>
          <a:lstStyle/>
          <a:p>
            <a:r>
              <a:rPr lang="en-US"/>
              <a:t>LOC Industries, Inc. Supplier Counterfeit Part Prevention and Awareness </a:t>
            </a:r>
          </a:p>
        </p:txBody>
      </p:sp>
      <p:sp>
        <p:nvSpPr>
          <p:cNvPr id="7" name="Slide Number Placeholder 6"/>
          <p:cNvSpPr>
            <a:spLocks noGrp="1"/>
          </p:cNvSpPr>
          <p:nvPr>
            <p:ph type="sldNum" sz="quarter" idx="12"/>
          </p:nvPr>
        </p:nvSpPr>
        <p:spPr/>
        <p:txBody>
          <a:bodyPr/>
          <a:lstStyle/>
          <a:p>
            <a:fld id="{AD0D17A3-83EB-4F72-8116-FCCFF3A7A3FC}" type="slidenum">
              <a:rPr lang="en-US" smtClean="0"/>
              <a:t>‹#›</a:t>
            </a:fld>
            <a:endParaRPr lang="en-US"/>
          </a:p>
        </p:txBody>
      </p:sp>
    </p:spTree>
    <p:extLst>
      <p:ext uri="{BB962C8B-B14F-4D97-AF65-F5344CB8AC3E}">
        <p14:creationId xmlns:p14="http://schemas.microsoft.com/office/powerpoint/2010/main" val="2716423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A5429A-D5EB-4737-ACE5-C474A50BE7EA}" type="datetime1">
              <a:rPr lang="en-US" smtClean="0"/>
              <a:t>12/2/2019</a:t>
            </a:fld>
            <a:endParaRPr lang="en-US"/>
          </a:p>
        </p:txBody>
      </p:sp>
      <p:sp>
        <p:nvSpPr>
          <p:cNvPr id="8" name="Footer Placeholder 7"/>
          <p:cNvSpPr>
            <a:spLocks noGrp="1"/>
          </p:cNvSpPr>
          <p:nvPr>
            <p:ph type="ftr" sz="quarter" idx="11"/>
          </p:nvPr>
        </p:nvSpPr>
        <p:spPr/>
        <p:txBody>
          <a:bodyPr/>
          <a:lstStyle/>
          <a:p>
            <a:r>
              <a:rPr lang="en-US"/>
              <a:t>LOC Industries, Inc. Supplier Counterfeit Part Prevention and Awareness </a:t>
            </a:r>
          </a:p>
        </p:txBody>
      </p:sp>
      <p:sp>
        <p:nvSpPr>
          <p:cNvPr id="9" name="Slide Number Placeholder 8"/>
          <p:cNvSpPr>
            <a:spLocks noGrp="1"/>
          </p:cNvSpPr>
          <p:nvPr>
            <p:ph type="sldNum" sz="quarter" idx="12"/>
          </p:nvPr>
        </p:nvSpPr>
        <p:spPr/>
        <p:txBody>
          <a:bodyPr/>
          <a:lstStyle/>
          <a:p>
            <a:fld id="{AD0D17A3-83EB-4F72-8116-FCCFF3A7A3FC}" type="slidenum">
              <a:rPr lang="en-US" smtClean="0"/>
              <a:t>‹#›</a:t>
            </a:fld>
            <a:endParaRPr lang="en-US"/>
          </a:p>
        </p:txBody>
      </p:sp>
    </p:spTree>
    <p:extLst>
      <p:ext uri="{BB962C8B-B14F-4D97-AF65-F5344CB8AC3E}">
        <p14:creationId xmlns:p14="http://schemas.microsoft.com/office/powerpoint/2010/main" val="3300444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86EF40-9716-4A1B-A1EE-7A8A884B05EC}" type="datetime1">
              <a:rPr lang="en-US" smtClean="0"/>
              <a:t>12/2/2019</a:t>
            </a:fld>
            <a:endParaRPr lang="en-US"/>
          </a:p>
        </p:txBody>
      </p:sp>
      <p:sp>
        <p:nvSpPr>
          <p:cNvPr id="4" name="Footer Placeholder 3"/>
          <p:cNvSpPr>
            <a:spLocks noGrp="1"/>
          </p:cNvSpPr>
          <p:nvPr>
            <p:ph type="ftr" sz="quarter" idx="11"/>
          </p:nvPr>
        </p:nvSpPr>
        <p:spPr/>
        <p:txBody>
          <a:bodyPr/>
          <a:lstStyle/>
          <a:p>
            <a:r>
              <a:rPr lang="en-US"/>
              <a:t>LOC Industries, Inc. Supplier Counterfeit Part Prevention and Awareness </a:t>
            </a:r>
          </a:p>
        </p:txBody>
      </p:sp>
      <p:sp>
        <p:nvSpPr>
          <p:cNvPr id="5" name="Slide Number Placeholder 4"/>
          <p:cNvSpPr>
            <a:spLocks noGrp="1"/>
          </p:cNvSpPr>
          <p:nvPr>
            <p:ph type="sldNum" sz="quarter" idx="12"/>
          </p:nvPr>
        </p:nvSpPr>
        <p:spPr/>
        <p:txBody>
          <a:bodyPr/>
          <a:lstStyle/>
          <a:p>
            <a:fld id="{AD0D17A3-83EB-4F72-8116-FCCFF3A7A3FC}" type="slidenum">
              <a:rPr lang="en-US" smtClean="0"/>
              <a:t>‹#›</a:t>
            </a:fld>
            <a:endParaRPr lang="en-US"/>
          </a:p>
        </p:txBody>
      </p:sp>
    </p:spTree>
    <p:extLst>
      <p:ext uri="{BB962C8B-B14F-4D97-AF65-F5344CB8AC3E}">
        <p14:creationId xmlns:p14="http://schemas.microsoft.com/office/powerpoint/2010/main" val="2288662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EAEA4-1D0B-4CCB-9E86-61D2A805AE30}" type="datetime1">
              <a:rPr lang="en-US" smtClean="0"/>
              <a:t>12/2/2019</a:t>
            </a:fld>
            <a:endParaRPr lang="en-US"/>
          </a:p>
        </p:txBody>
      </p:sp>
      <p:sp>
        <p:nvSpPr>
          <p:cNvPr id="3" name="Footer Placeholder 2"/>
          <p:cNvSpPr>
            <a:spLocks noGrp="1"/>
          </p:cNvSpPr>
          <p:nvPr>
            <p:ph type="ftr" sz="quarter" idx="11"/>
          </p:nvPr>
        </p:nvSpPr>
        <p:spPr/>
        <p:txBody>
          <a:bodyPr/>
          <a:lstStyle/>
          <a:p>
            <a:r>
              <a:rPr lang="en-US"/>
              <a:t>LOC Industries, Inc. Supplier Counterfeit Part Prevention and Awareness </a:t>
            </a:r>
          </a:p>
        </p:txBody>
      </p:sp>
      <p:sp>
        <p:nvSpPr>
          <p:cNvPr id="4" name="Slide Number Placeholder 3"/>
          <p:cNvSpPr>
            <a:spLocks noGrp="1"/>
          </p:cNvSpPr>
          <p:nvPr>
            <p:ph type="sldNum" sz="quarter" idx="12"/>
          </p:nvPr>
        </p:nvSpPr>
        <p:spPr/>
        <p:txBody>
          <a:bodyPr/>
          <a:lstStyle/>
          <a:p>
            <a:fld id="{AD0D17A3-83EB-4F72-8116-FCCFF3A7A3FC}" type="slidenum">
              <a:rPr lang="en-US" smtClean="0"/>
              <a:t>‹#›</a:t>
            </a:fld>
            <a:endParaRPr lang="en-US"/>
          </a:p>
        </p:txBody>
      </p:sp>
    </p:spTree>
    <p:extLst>
      <p:ext uri="{BB962C8B-B14F-4D97-AF65-F5344CB8AC3E}">
        <p14:creationId xmlns:p14="http://schemas.microsoft.com/office/powerpoint/2010/main" val="2213858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2365E0-C9C4-498B-91C0-4B15B3CAEFE0}" type="datetime1">
              <a:rPr lang="en-US" smtClean="0"/>
              <a:t>12/2/2019</a:t>
            </a:fld>
            <a:endParaRPr lang="en-US"/>
          </a:p>
        </p:txBody>
      </p:sp>
      <p:sp>
        <p:nvSpPr>
          <p:cNvPr id="6" name="Footer Placeholder 5"/>
          <p:cNvSpPr>
            <a:spLocks noGrp="1"/>
          </p:cNvSpPr>
          <p:nvPr>
            <p:ph type="ftr" sz="quarter" idx="11"/>
          </p:nvPr>
        </p:nvSpPr>
        <p:spPr/>
        <p:txBody>
          <a:bodyPr/>
          <a:lstStyle/>
          <a:p>
            <a:r>
              <a:rPr lang="en-US"/>
              <a:t>LOC Industries, Inc. Supplier Counterfeit Part Prevention and Awareness </a:t>
            </a:r>
          </a:p>
        </p:txBody>
      </p:sp>
      <p:sp>
        <p:nvSpPr>
          <p:cNvPr id="7" name="Slide Number Placeholder 6"/>
          <p:cNvSpPr>
            <a:spLocks noGrp="1"/>
          </p:cNvSpPr>
          <p:nvPr>
            <p:ph type="sldNum" sz="quarter" idx="12"/>
          </p:nvPr>
        </p:nvSpPr>
        <p:spPr/>
        <p:txBody>
          <a:bodyPr/>
          <a:lstStyle/>
          <a:p>
            <a:fld id="{AD0D17A3-83EB-4F72-8116-FCCFF3A7A3FC}" type="slidenum">
              <a:rPr lang="en-US" smtClean="0"/>
              <a:t>‹#›</a:t>
            </a:fld>
            <a:endParaRPr lang="en-US"/>
          </a:p>
        </p:txBody>
      </p:sp>
    </p:spTree>
    <p:extLst>
      <p:ext uri="{BB962C8B-B14F-4D97-AF65-F5344CB8AC3E}">
        <p14:creationId xmlns:p14="http://schemas.microsoft.com/office/powerpoint/2010/main" val="3559370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LOC Industries, Inc. Supplier Counterfeit Part Prevention and Awareness </a:t>
            </a:r>
          </a:p>
        </p:txBody>
      </p:sp>
      <p:sp>
        <p:nvSpPr>
          <p:cNvPr id="7" name="Slide Number Placeholder 6"/>
          <p:cNvSpPr>
            <a:spLocks noGrp="1"/>
          </p:cNvSpPr>
          <p:nvPr>
            <p:ph type="sldNum" sz="quarter" idx="12"/>
          </p:nvPr>
        </p:nvSpPr>
        <p:spPr/>
        <p:txBody>
          <a:bodyPr/>
          <a:lstStyle/>
          <a:p>
            <a:fld id="{AD0D17A3-83EB-4F72-8116-FCCFF3A7A3FC}" type="slidenum">
              <a:rPr lang="en-US" smtClean="0"/>
              <a:t>‹#›</a:t>
            </a:fld>
            <a:endParaRPr lang="en-US"/>
          </a:p>
        </p:txBody>
      </p:sp>
      <p:sp>
        <p:nvSpPr>
          <p:cNvPr id="5" name="Date Placeholder 4"/>
          <p:cNvSpPr>
            <a:spLocks noGrp="1"/>
          </p:cNvSpPr>
          <p:nvPr>
            <p:ph type="dt" sz="half" idx="10"/>
          </p:nvPr>
        </p:nvSpPr>
        <p:spPr/>
        <p:txBody>
          <a:bodyPr/>
          <a:lstStyle/>
          <a:p>
            <a:fld id="{C778F12A-8444-4D42-A958-1225896D505E}" type="datetime1">
              <a:rPr lang="en-US" smtClean="0"/>
              <a:t>12/2/2019</a:t>
            </a:fld>
            <a:endParaRPr lang="en-US"/>
          </a:p>
        </p:txBody>
      </p:sp>
    </p:spTree>
    <p:extLst>
      <p:ext uri="{BB962C8B-B14F-4D97-AF65-F5344CB8AC3E}">
        <p14:creationId xmlns:p14="http://schemas.microsoft.com/office/powerpoint/2010/main" val="264919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7AF8750-9BD7-49E8-BC9F-C82394420745}" type="datetime1">
              <a:rPr lang="en-US" smtClean="0"/>
              <a:t>12/2/2019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LOC Industries, Inc. Supplier Counterfeit Part Prevention and Awareness </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D0D17A3-83EB-4F72-8116-FCCFF3A7A3FC}" type="slidenum">
              <a:rPr lang="en-US" smtClean="0"/>
              <a:t>‹#›</a:t>
            </a:fld>
            <a:endParaRPr lang="en-US"/>
          </a:p>
        </p:txBody>
      </p:sp>
    </p:spTree>
    <p:extLst>
      <p:ext uri="{BB962C8B-B14F-4D97-AF65-F5344CB8AC3E}">
        <p14:creationId xmlns:p14="http://schemas.microsoft.com/office/powerpoint/2010/main" val="1652516115"/>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hyperlink" Target="http://learningcommons.ubc.ca/student-toolkits-2/working-in-groups/communicating-effectively/" TargetMode="External"/><Relationship Id="rId7" Type="http://schemas.openxmlformats.org/officeDocument/2006/relationships/hyperlink" Target="http://www.niagaraot.org/2014/04/health-and-safety.html" TargetMode="External"/><Relationship Id="rId2" Type="http://schemas.openxmlformats.org/officeDocument/2006/relationships/image" Target="../media/image12.jpg"/><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hyperlink" Target="http://www.new-educ.com/skills-students-for-the-future" TargetMode="External"/><Relationship Id="rId4" Type="http://schemas.openxmlformats.org/officeDocument/2006/relationships/image" Target="../media/image13.jpg"/></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justintarte.com/2013/04/the-21st-century-classroom.html"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lipatecinformatica.com.br/2013/03/como-bloquear-acesso-sites-parte-1.html"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hyperlink" Target="http://commons.wikimedia.org/wiki/File:No_sign2.svg" TargetMode="External"/><Relationship Id="rId7" Type="http://schemas.openxmlformats.org/officeDocument/2006/relationships/hyperlink" Target="http://rdmf.es/tag/eba" TargetMode="External"/><Relationship Id="rId12" Type="http://schemas.openxmlformats.org/officeDocument/2006/relationships/image" Target="../media/image2.jp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hyperlink" Target="https://www.managementexchange.com/hack/designed-growth-and-engagement-fixing-invisible-stranglehold-business-success" TargetMode="External"/><Relationship Id="rId5" Type="http://schemas.openxmlformats.org/officeDocument/2006/relationships/hyperlink" Target="http://bancadadirecta.blogspot.com/2012/12/o-detective-tempicos-actualmente.html" TargetMode="External"/><Relationship Id="rId10" Type="http://schemas.openxmlformats.org/officeDocument/2006/relationships/image" Target="../media/image8.jpg"/><Relationship Id="rId4" Type="http://schemas.openxmlformats.org/officeDocument/2006/relationships/image" Target="../media/image5.jpg"/><Relationship Id="rId9" Type="http://schemas.openxmlformats.org/officeDocument/2006/relationships/hyperlink" Target="http://www.publicdomainpictures.net/view-image.php?image=1852&amp;picture=ne-pas-jeter-les-dechets&amp;jazyk=FR"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hospicechap.wordpress.com/2014/03/28/chaplain-certification-and-other-nightmares/" TargetMode="External"/><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hyperlink" Target="https://pixabay.com/en/magnifying-glass-loupe-search-145942/" TargetMode="External"/><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hyperlink" Target="http://404phylenotfound.blogspot.com/2008_03_01_archive.html" TargetMode="External"/><Relationship Id="rId2" Type="http://schemas.openxmlformats.org/officeDocument/2006/relationships/image" Target="../media/image11.jp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hyperlink" Target="http://www.publicdomainpictures.net/view-image.php?image=1852&amp;picture=ne-pas-jeter-les-dechets&amp;jazyk=FR" TargetMode="External"/><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8A98F-ABCF-42C3-877C-6E1B0F4FD1D5}"/>
              </a:ext>
            </a:extLst>
          </p:cNvPr>
          <p:cNvSpPr>
            <a:spLocks noGrp="1"/>
          </p:cNvSpPr>
          <p:nvPr>
            <p:ph type="ctrTitle"/>
          </p:nvPr>
        </p:nvSpPr>
        <p:spPr>
          <a:xfrm>
            <a:off x="1188439" y="1909550"/>
            <a:ext cx="8492455" cy="2662450"/>
          </a:xfrm>
        </p:spPr>
        <p:txBody>
          <a:bodyPr>
            <a:normAutofit/>
          </a:bodyPr>
          <a:lstStyle/>
          <a:p>
            <a:pPr algn="ctr"/>
            <a:r>
              <a:rPr lang="en-US" dirty="0">
                <a:latin typeface="Times New Roman" panose="02020603050405020304" pitchFamily="18" charset="0"/>
                <a:cs typeface="Times New Roman" panose="02020603050405020304" pitchFamily="18" charset="0"/>
              </a:rPr>
              <a:t>LOC Industries, Inc.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Supplier Counterfeit Part Prevention and Awareness </a:t>
            </a:r>
          </a:p>
        </p:txBody>
      </p:sp>
      <p:sp>
        <p:nvSpPr>
          <p:cNvPr id="3" name="Slide Number Placeholder 2">
            <a:extLst>
              <a:ext uri="{FF2B5EF4-FFF2-40B4-BE49-F238E27FC236}">
                <a16:creationId xmlns:a16="http://schemas.microsoft.com/office/drawing/2014/main" id="{A7B5FEB2-6FD9-4CEC-B2E0-3B619B655EA7}"/>
              </a:ext>
            </a:extLst>
          </p:cNvPr>
          <p:cNvSpPr>
            <a:spLocks noGrp="1"/>
          </p:cNvSpPr>
          <p:nvPr>
            <p:ph type="sldNum" sz="quarter" idx="12"/>
          </p:nvPr>
        </p:nvSpPr>
        <p:spPr/>
        <p:txBody>
          <a:bodyPr/>
          <a:lstStyle/>
          <a:p>
            <a:fld id="{AD0D17A3-83EB-4F72-8116-FCCFF3A7A3FC}" type="slidenum">
              <a:rPr lang="en-US" smtClean="0"/>
              <a:t>1</a:t>
            </a:fld>
            <a:endParaRPr lang="en-US"/>
          </a:p>
        </p:txBody>
      </p:sp>
      <p:sp>
        <p:nvSpPr>
          <p:cNvPr id="4" name="Footer Placeholder 3">
            <a:extLst>
              <a:ext uri="{FF2B5EF4-FFF2-40B4-BE49-F238E27FC236}">
                <a16:creationId xmlns:a16="http://schemas.microsoft.com/office/drawing/2014/main" id="{A9E3D8B9-0DFC-4273-AF6A-CFBDEAE37A07}"/>
              </a:ext>
            </a:extLst>
          </p:cNvPr>
          <p:cNvSpPr>
            <a:spLocks noGrp="1"/>
          </p:cNvSpPr>
          <p:nvPr>
            <p:ph type="ftr" sz="quarter" idx="11"/>
          </p:nvPr>
        </p:nvSpPr>
        <p:spPr/>
        <p:txBody>
          <a:bodyPr/>
          <a:lstStyle/>
          <a:p>
            <a:r>
              <a:rPr lang="en-US"/>
              <a:t>LOC Industries, Inc. Supplier Counterfeit Part Prevention and Awareness </a:t>
            </a:r>
          </a:p>
        </p:txBody>
      </p:sp>
    </p:spTree>
    <p:extLst>
      <p:ext uri="{BB962C8B-B14F-4D97-AF65-F5344CB8AC3E}">
        <p14:creationId xmlns:p14="http://schemas.microsoft.com/office/powerpoint/2010/main" val="4101676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B88AE-9565-4449-90F9-DBD982F1625E}"/>
              </a:ext>
            </a:extLst>
          </p:cNvPr>
          <p:cNvSpPr>
            <a:spLocks noGrp="1"/>
          </p:cNvSpPr>
          <p:nvPr>
            <p:ph type="title"/>
          </p:nvPr>
        </p:nvSpPr>
        <p:spPr>
          <a:xfrm>
            <a:off x="80649" y="1125299"/>
            <a:ext cx="8534400" cy="1507067"/>
          </a:xfrm>
        </p:spPr>
        <p:txBody>
          <a:bodyPr/>
          <a:lstStyle/>
          <a:p>
            <a:r>
              <a:rPr lang="en-US" dirty="0">
                <a:latin typeface="Times New Roman" panose="02020603050405020304" pitchFamily="18" charset="0"/>
                <a:cs typeface="Times New Roman" panose="02020603050405020304" pitchFamily="18" charset="0"/>
              </a:rPr>
              <a:t>Communication </a:t>
            </a:r>
          </a:p>
        </p:txBody>
      </p:sp>
      <p:sp>
        <p:nvSpPr>
          <p:cNvPr id="3" name="Content Placeholder 2">
            <a:extLst>
              <a:ext uri="{FF2B5EF4-FFF2-40B4-BE49-F238E27FC236}">
                <a16:creationId xmlns:a16="http://schemas.microsoft.com/office/drawing/2014/main" id="{40962762-06B5-4BBC-A277-AA42005717AE}"/>
              </a:ext>
            </a:extLst>
          </p:cNvPr>
          <p:cNvSpPr>
            <a:spLocks noGrp="1"/>
          </p:cNvSpPr>
          <p:nvPr>
            <p:ph idx="1"/>
          </p:nvPr>
        </p:nvSpPr>
        <p:spPr>
          <a:xfrm>
            <a:off x="717323" y="1775697"/>
            <a:ext cx="7897726" cy="2465804"/>
          </a:xfrm>
        </p:spPr>
        <p:txBody>
          <a:bodyPr/>
          <a:lstStyle/>
          <a:p>
            <a:r>
              <a:rPr lang="en-US" dirty="0">
                <a:latin typeface="Times New Roman" panose="02020603050405020304" pitchFamily="18" charset="0"/>
                <a:cs typeface="Times New Roman" panose="02020603050405020304" pitchFamily="18" charset="0"/>
              </a:rPr>
              <a:t>Suppliers and Sub-tier Suppliers shall notify LOC immediately if counterfeit parts were delivered to LOC. </a:t>
            </a:r>
          </a:p>
          <a:p>
            <a:r>
              <a:rPr lang="en-US" dirty="0">
                <a:latin typeface="Times New Roman" panose="02020603050405020304" pitchFamily="18" charset="0"/>
                <a:cs typeface="Times New Roman" panose="02020603050405020304" pitchFamily="18" charset="0"/>
              </a:rPr>
              <a:t>Suppliers and Sub-tier Suppliers shall ensure timely and effective communication of detected counterfeit parts.  </a:t>
            </a:r>
          </a:p>
          <a:p>
            <a:r>
              <a:rPr lang="en-US" dirty="0">
                <a:latin typeface="Times New Roman" panose="02020603050405020304" pitchFamily="18" charset="0"/>
                <a:cs typeface="Times New Roman" panose="02020603050405020304" pitchFamily="18" charset="0"/>
              </a:rPr>
              <a:t>Report counterfeit parts to the GIDEP.</a:t>
            </a:r>
          </a:p>
        </p:txBody>
      </p:sp>
      <p:pic>
        <p:nvPicPr>
          <p:cNvPr id="5" name="Picture 4">
            <a:extLst>
              <a:ext uri="{FF2B5EF4-FFF2-40B4-BE49-F238E27FC236}">
                <a16:creationId xmlns:a16="http://schemas.microsoft.com/office/drawing/2014/main" id="{51770E76-DE08-4131-9F7E-0207771D7BC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675075" y="4340701"/>
            <a:ext cx="1915414" cy="1428837"/>
          </a:xfrm>
          <a:prstGeom prst="rect">
            <a:avLst/>
          </a:prstGeom>
        </p:spPr>
      </p:pic>
      <p:pic>
        <p:nvPicPr>
          <p:cNvPr id="8" name="Picture 7">
            <a:extLst>
              <a:ext uri="{FF2B5EF4-FFF2-40B4-BE49-F238E27FC236}">
                <a16:creationId xmlns:a16="http://schemas.microsoft.com/office/drawing/2014/main" id="{684B95F0-9614-452B-BBD1-B907C2EA9AD1}"/>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4262983" y="4395831"/>
            <a:ext cx="1575104" cy="1336870"/>
          </a:xfrm>
          <a:prstGeom prst="rect">
            <a:avLst/>
          </a:prstGeom>
        </p:spPr>
      </p:pic>
      <p:pic>
        <p:nvPicPr>
          <p:cNvPr id="11" name="Picture 10">
            <a:extLst>
              <a:ext uri="{FF2B5EF4-FFF2-40B4-BE49-F238E27FC236}">
                <a16:creationId xmlns:a16="http://schemas.microsoft.com/office/drawing/2014/main" id="{ED6B3F35-C162-46E0-9401-6C4723F2AEDE}"/>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6353915" y="4547297"/>
            <a:ext cx="1930422" cy="1132514"/>
          </a:xfrm>
          <a:prstGeom prst="rect">
            <a:avLst/>
          </a:prstGeom>
        </p:spPr>
      </p:pic>
      <p:sp>
        <p:nvSpPr>
          <p:cNvPr id="13" name="Slide Number Placeholder 12">
            <a:extLst>
              <a:ext uri="{FF2B5EF4-FFF2-40B4-BE49-F238E27FC236}">
                <a16:creationId xmlns:a16="http://schemas.microsoft.com/office/drawing/2014/main" id="{86C7289B-EFD8-4F04-BF98-87C7D59A211B}"/>
              </a:ext>
            </a:extLst>
          </p:cNvPr>
          <p:cNvSpPr>
            <a:spLocks noGrp="1"/>
          </p:cNvSpPr>
          <p:nvPr>
            <p:ph type="sldNum" sz="quarter" idx="12"/>
          </p:nvPr>
        </p:nvSpPr>
        <p:spPr/>
        <p:txBody>
          <a:bodyPr/>
          <a:lstStyle/>
          <a:p>
            <a:fld id="{AD0D17A3-83EB-4F72-8116-FCCFF3A7A3FC}" type="slidenum">
              <a:rPr lang="en-US" smtClean="0"/>
              <a:t>10</a:t>
            </a:fld>
            <a:endParaRPr lang="en-US"/>
          </a:p>
        </p:txBody>
      </p:sp>
      <p:sp>
        <p:nvSpPr>
          <p:cNvPr id="14" name="Footer Placeholder 13">
            <a:extLst>
              <a:ext uri="{FF2B5EF4-FFF2-40B4-BE49-F238E27FC236}">
                <a16:creationId xmlns:a16="http://schemas.microsoft.com/office/drawing/2014/main" id="{786287F2-6256-41D0-A8E6-54C637373C1E}"/>
              </a:ext>
            </a:extLst>
          </p:cNvPr>
          <p:cNvSpPr>
            <a:spLocks noGrp="1"/>
          </p:cNvSpPr>
          <p:nvPr>
            <p:ph type="ftr" sz="quarter" idx="11"/>
          </p:nvPr>
        </p:nvSpPr>
        <p:spPr/>
        <p:txBody>
          <a:bodyPr/>
          <a:lstStyle/>
          <a:p>
            <a:r>
              <a:rPr lang="en-US"/>
              <a:t>LOC Industries, Inc. Supplier Counterfeit Part Prevention and Awareness </a:t>
            </a:r>
          </a:p>
        </p:txBody>
      </p:sp>
      <p:pic>
        <p:nvPicPr>
          <p:cNvPr id="15" name="Picture 14">
            <a:extLst>
              <a:ext uri="{FF2B5EF4-FFF2-40B4-BE49-F238E27FC236}">
                <a16:creationId xmlns:a16="http://schemas.microsoft.com/office/drawing/2014/main" id="{EC4EB3DF-E9D4-4FE9-9E63-E759F0BF120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064000" y="152593"/>
            <a:ext cx="1598569" cy="749329"/>
          </a:xfrm>
          <a:prstGeom prst="rect">
            <a:avLst/>
          </a:prstGeom>
        </p:spPr>
      </p:pic>
    </p:spTree>
    <p:extLst>
      <p:ext uri="{BB962C8B-B14F-4D97-AF65-F5344CB8AC3E}">
        <p14:creationId xmlns:p14="http://schemas.microsoft.com/office/powerpoint/2010/main" val="1713352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4F453-3ADC-4757-8FA1-BBF754FEE8D3}"/>
              </a:ext>
            </a:extLst>
          </p:cNvPr>
          <p:cNvSpPr>
            <a:spLocks noGrp="1"/>
          </p:cNvSpPr>
          <p:nvPr>
            <p:ph type="title"/>
          </p:nvPr>
        </p:nvSpPr>
        <p:spPr>
          <a:xfrm>
            <a:off x="281540" y="1099869"/>
            <a:ext cx="8534400" cy="906011"/>
          </a:xfrm>
        </p:spPr>
        <p:txBody>
          <a:bodyPr/>
          <a:lstStyle/>
          <a:p>
            <a:r>
              <a:rPr lang="en-US" dirty="0">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id="{BB5E9E3E-EAA1-4204-AE68-169D36F7762F}"/>
              </a:ext>
            </a:extLst>
          </p:cNvPr>
          <p:cNvSpPr>
            <a:spLocks noGrp="1"/>
          </p:cNvSpPr>
          <p:nvPr>
            <p:ph idx="1"/>
          </p:nvPr>
        </p:nvSpPr>
        <p:spPr>
          <a:xfrm>
            <a:off x="861429" y="2005880"/>
            <a:ext cx="7190065" cy="3170128"/>
          </a:xfrm>
        </p:spPr>
        <p:txBody>
          <a:bodyPr>
            <a:normAutofit/>
          </a:bodyPr>
          <a:lstStyle/>
          <a:p>
            <a:r>
              <a:rPr lang="en-US" dirty="0">
                <a:latin typeface="Times New Roman" panose="02020603050405020304" pitchFamily="18" charset="0"/>
                <a:cs typeface="Times New Roman" panose="02020603050405020304" pitchFamily="18" charset="0"/>
              </a:rPr>
              <a:t>The continued efforts from LOC’s suppliers and Sub-tier Suppliers will ensure a supply chain free of counterfeit parts</a:t>
            </a:r>
          </a:p>
          <a:p>
            <a:r>
              <a:rPr lang="en-US" dirty="0">
                <a:latin typeface="Times New Roman" panose="02020603050405020304" pitchFamily="18" charset="0"/>
                <a:cs typeface="Times New Roman" panose="02020603050405020304" pitchFamily="18" charset="0"/>
              </a:rPr>
              <a:t>It is imperative that counterfeit risk is mitigated and controlled to ensure counterfeit parts do not enter the supply chain </a:t>
            </a:r>
          </a:p>
          <a:p>
            <a:r>
              <a:rPr lang="en-US" dirty="0">
                <a:latin typeface="Times New Roman" panose="02020603050405020304" pitchFamily="18" charset="0"/>
                <a:cs typeface="Times New Roman" panose="02020603050405020304" pitchFamily="18" charset="0"/>
              </a:rPr>
              <a:t>Avoid	, Detection, Mitigate, Disposition, Communication</a:t>
            </a:r>
          </a:p>
          <a:p>
            <a:endParaRPr lang="en-US" dirty="0">
              <a:latin typeface="Times New Roman" panose="02020603050405020304" pitchFamily="18" charset="0"/>
              <a:cs typeface="Times New Roman" panose="02020603050405020304" pitchFamily="18" charset="0"/>
            </a:endParaRPr>
          </a:p>
          <a:p>
            <a:pPr lvl="3"/>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9DA1F11-4E0D-4E63-AADA-FA55D9EFE1B3}"/>
              </a:ext>
            </a:extLst>
          </p:cNvPr>
          <p:cNvSpPr>
            <a:spLocks noGrp="1"/>
          </p:cNvSpPr>
          <p:nvPr>
            <p:ph type="sldNum" sz="quarter" idx="12"/>
          </p:nvPr>
        </p:nvSpPr>
        <p:spPr/>
        <p:txBody>
          <a:bodyPr/>
          <a:lstStyle/>
          <a:p>
            <a:fld id="{AD0D17A3-83EB-4F72-8116-FCCFF3A7A3FC}" type="slidenum">
              <a:rPr lang="en-US" smtClean="0"/>
              <a:t>11</a:t>
            </a:fld>
            <a:endParaRPr lang="en-US"/>
          </a:p>
        </p:txBody>
      </p:sp>
      <p:sp>
        <p:nvSpPr>
          <p:cNvPr id="5" name="Footer Placeholder 4">
            <a:extLst>
              <a:ext uri="{FF2B5EF4-FFF2-40B4-BE49-F238E27FC236}">
                <a16:creationId xmlns:a16="http://schemas.microsoft.com/office/drawing/2014/main" id="{6FDBFF6F-39DD-4654-BECC-C4CF29B5A9B8}"/>
              </a:ext>
            </a:extLst>
          </p:cNvPr>
          <p:cNvSpPr>
            <a:spLocks noGrp="1"/>
          </p:cNvSpPr>
          <p:nvPr>
            <p:ph type="ftr" sz="quarter" idx="11"/>
          </p:nvPr>
        </p:nvSpPr>
        <p:spPr/>
        <p:txBody>
          <a:bodyPr/>
          <a:lstStyle/>
          <a:p>
            <a:r>
              <a:rPr lang="en-US"/>
              <a:t>LOC Industries, Inc. Supplier Counterfeit Part Prevention and Awareness </a:t>
            </a:r>
          </a:p>
        </p:txBody>
      </p:sp>
      <p:pic>
        <p:nvPicPr>
          <p:cNvPr id="6" name="Picture 5">
            <a:extLst>
              <a:ext uri="{FF2B5EF4-FFF2-40B4-BE49-F238E27FC236}">
                <a16:creationId xmlns:a16="http://schemas.microsoft.com/office/drawing/2014/main" id="{51F4132C-C980-4C7E-B45F-9431760F5A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4000" y="152593"/>
            <a:ext cx="1598569" cy="749329"/>
          </a:xfrm>
          <a:prstGeom prst="rect">
            <a:avLst/>
          </a:prstGeom>
        </p:spPr>
      </p:pic>
    </p:spTree>
    <p:extLst>
      <p:ext uri="{BB962C8B-B14F-4D97-AF65-F5344CB8AC3E}">
        <p14:creationId xmlns:p14="http://schemas.microsoft.com/office/powerpoint/2010/main" val="1905967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B9FD8-0A6A-458F-B168-19AEAE0A2284}"/>
              </a:ext>
            </a:extLst>
          </p:cNvPr>
          <p:cNvSpPr>
            <a:spLocks noGrp="1"/>
          </p:cNvSpPr>
          <p:nvPr>
            <p:ph type="title"/>
          </p:nvPr>
        </p:nvSpPr>
        <p:spPr>
          <a:xfrm>
            <a:off x="591933" y="877258"/>
            <a:ext cx="8534400" cy="753534"/>
          </a:xfrm>
        </p:spPr>
        <p:txBody>
          <a:bodyPr/>
          <a:lstStyle/>
          <a:p>
            <a:r>
              <a:rPr lang="en-US"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id="{A4CAB23A-153B-4B93-A0E0-4175DEE34A77}"/>
              </a:ext>
            </a:extLst>
          </p:cNvPr>
          <p:cNvSpPr>
            <a:spLocks noGrp="1"/>
          </p:cNvSpPr>
          <p:nvPr>
            <p:ph idx="1"/>
          </p:nvPr>
        </p:nvSpPr>
        <p:spPr>
          <a:xfrm>
            <a:off x="591933" y="1744910"/>
            <a:ext cx="8459788" cy="4171994"/>
          </a:xfrm>
        </p:spPr>
        <p:txBody>
          <a:bodyPr>
            <a:normAutofit/>
          </a:bodyPr>
          <a:lstStyle/>
          <a:p>
            <a:r>
              <a:rPr lang="en-US" dirty="0">
                <a:latin typeface="Times New Roman" panose="02020603050405020304" pitchFamily="18" charset="0"/>
                <a:cs typeface="Times New Roman" panose="02020603050405020304" pitchFamily="18" charset="0"/>
              </a:rPr>
              <a:t>It is important to LOC Industries, Inc. (LOC) that LOC Suppliers and Sub-tier Suppliers are aware of the risks and impacts of counterfeit parts infiltrating the supply chain.</a:t>
            </a:r>
          </a:p>
          <a:p>
            <a:r>
              <a:rPr lang="en-US" dirty="0">
                <a:latin typeface="Times New Roman" panose="02020603050405020304" pitchFamily="18" charset="0"/>
                <a:cs typeface="Times New Roman" panose="02020603050405020304" pitchFamily="18" charset="0"/>
              </a:rPr>
              <a:t>Counterfeit parts entering the supply chain can result in personal injury, aircraft damage or failure, potential loss of contracts, negative cost impacts, schedule impacts, and company and/or individual penalties &amp; fines.</a:t>
            </a:r>
          </a:p>
          <a:p>
            <a:r>
              <a:rPr lang="en-US" dirty="0">
                <a:latin typeface="Times New Roman" panose="02020603050405020304" pitchFamily="18" charset="0"/>
                <a:cs typeface="Times New Roman" panose="02020603050405020304" pitchFamily="18" charset="0"/>
              </a:rPr>
              <a:t>The continued efforts from LOC’s Suppliers and Sub-tier Suppliers will ensure the supply chain is protected from counterfeit parts.</a:t>
            </a:r>
          </a:p>
        </p:txBody>
      </p:sp>
      <p:pic>
        <p:nvPicPr>
          <p:cNvPr id="8" name="Picture 7">
            <a:extLst>
              <a:ext uri="{FF2B5EF4-FFF2-40B4-BE49-F238E27FC236}">
                <a16:creationId xmlns:a16="http://schemas.microsoft.com/office/drawing/2014/main" id="{40E902DD-0B36-4AB7-B458-2220CCE5FB3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363985" y="4256320"/>
            <a:ext cx="2634143" cy="1785042"/>
          </a:xfrm>
          <a:prstGeom prst="rect">
            <a:avLst/>
          </a:prstGeom>
        </p:spPr>
      </p:pic>
      <p:sp>
        <p:nvSpPr>
          <p:cNvPr id="10" name="Slide Number Placeholder 9">
            <a:extLst>
              <a:ext uri="{FF2B5EF4-FFF2-40B4-BE49-F238E27FC236}">
                <a16:creationId xmlns:a16="http://schemas.microsoft.com/office/drawing/2014/main" id="{FE0D1730-6AA7-45FA-A047-432BAD56C4EE}"/>
              </a:ext>
            </a:extLst>
          </p:cNvPr>
          <p:cNvSpPr>
            <a:spLocks noGrp="1"/>
          </p:cNvSpPr>
          <p:nvPr>
            <p:ph type="sldNum" sz="quarter" idx="12"/>
          </p:nvPr>
        </p:nvSpPr>
        <p:spPr/>
        <p:txBody>
          <a:bodyPr/>
          <a:lstStyle/>
          <a:p>
            <a:fld id="{AD0D17A3-83EB-4F72-8116-FCCFF3A7A3FC}" type="slidenum">
              <a:rPr lang="en-US" smtClean="0"/>
              <a:t>2</a:t>
            </a:fld>
            <a:endParaRPr lang="en-US"/>
          </a:p>
        </p:txBody>
      </p:sp>
      <p:sp>
        <p:nvSpPr>
          <p:cNvPr id="11" name="Footer Placeholder 10">
            <a:extLst>
              <a:ext uri="{FF2B5EF4-FFF2-40B4-BE49-F238E27FC236}">
                <a16:creationId xmlns:a16="http://schemas.microsoft.com/office/drawing/2014/main" id="{D356B042-1358-4499-91DF-CA2045E7C6DA}"/>
              </a:ext>
            </a:extLst>
          </p:cNvPr>
          <p:cNvSpPr>
            <a:spLocks noGrp="1"/>
          </p:cNvSpPr>
          <p:nvPr>
            <p:ph type="ftr" sz="quarter" idx="11"/>
          </p:nvPr>
        </p:nvSpPr>
        <p:spPr/>
        <p:txBody>
          <a:bodyPr/>
          <a:lstStyle/>
          <a:p>
            <a:r>
              <a:rPr lang="en-US"/>
              <a:t>LOC Industries, Inc. Supplier Counterfeit Part Prevention and Awareness </a:t>
            </a:r>
          </a:p>
        </p:txBody>
      </p:sp>
      <p:pic>
        <p:nvPicPr>
          <p:cNvPr id="13" name="Picture 12">
            <a:extLst>
              <a:ext uri="{FF2B5EF4-FFF2-40B4-BE49-F238E27FC236}">
                <a16:creationId xmlns:a16="http://schemas.microsoft.com/office/drawing/2014/main" id="{4563F439-38AC-4509-9C62-DCF489EBA3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64000" y="152593"/>
            <a:ext cx="1598569" cy="749329"/>
          </a:xfrm>
          <a:prstGeom prst="rect">
            <a:avLst/>
          </a:prstGeom>
        </p:spPr>
      </p:pic>
    </p:spTree>
    <p:extLst>
      <p:ext uri="{BB962C8B-B14F-4D97-AF65-F5344CB8AC3E}">
        <p14:creationId xmlns:p14="http://schemas.microsoft.com/office/powerpoint/2010/main" val="3462811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CDB79-1CB1-4A36-8EDD-7819C55919C7}"/>
              </a:ext>
            </a:extLst>
          </p:cNvPr>
          <p:cNvSpPr>
            <a:spLocks noGrp="1"/>
          </p:cNvSpPr>
          <p:nvPr>
            <p:ph type="title"/>
          </p:nvPr>
        </p:nvSpPr>
        <p:spPr>
          <a:xfrm>
            <a:off x="125260" y="277443"/>
            <a:ext cx="10515600" cy="662009"/>
          </a:xfrm>
        </p:spPr>
        <p:txBody>
          <a:bodyPr>
            <a:normAutofit/>
          </a:bodyPr>
          <a:lstStyle/>
          <a:p>
            <a:r>
              <a:rPr lang="en-US" dirty="0">
                <a:latin typeface="Times New Roman" panose="02020603050405020304" pitchFamily="18" charset="0"/>
                <a:cs typeface="Times New Roman" panose="02020603050405020304" pitchFamily="18" charset="0"/>
              </a:rPr>
              <a:t>Definition</a:t>
            </a:r>
          </a:p>
        </p:txBody>
      </p:sp>
      <p:sp>
        <p:nvSpPr>
          <p:cNvPr id="3" name="Content Placeholder 2">
            <a:extLst>
              <a:ext uri="{FF2B5EF4-FFF2-40B4-BE49-F238E27FC236}">
                <a16:creationId xmlns:a16="http://schemas.microsoft.com/office/drawing/2014/main" id="{C4DFAC91-1DAE-40CA-B781-4AEE19C0C030}"/>
              </a:ext>
            </a:extLst>
          </p:cNvPr>
          <p:cNvSpPr>
            <a:spLocks noGrp="1"/>
          </p:cNvSpPr>
          <p:nvPr>
            <p:ph idx="1"/>
          </p:nvPr>
        </p:nvSpPr>
        <p:spPr>
          <a:xfrm>
            <a:off x="499997" y="970640"/>
            <a:ext cx="8971174" cy="1806923"/>
          </a:xfrm>
        </p:spPr>
        <p:txBody>
          <a:bodyPr/>
          <a:lstStyle/>
          <a:p>
            <a:pPr marL="0" indent="0">
              <a:buNone/>
            </a:pPr>
            <a:r>
              <a:rPr lang="en-US" sz="2400" b="1" dirty="0">
                <a:latin typeface="Times New Roman" panose="02020603050405020304" pitchFamily="18" charset="0"/>
                <a:cs typeface="Times New Roman" panose="02020603050405020304" pitchFamily="18" charset="0"/>
              </a:rPr>
              <a:t>Counterfeit Part:</a:t>
            </a:r>
          </a:p>
          <a:p>
            <a:pPr marL="0" indent="0">
              <a:buNone/>
            </a:pP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An unauthorized copy, imitation, substitute, or modified material, 	part, component, which is knowingly misrepresented as a specified 	genuine part of an original or authorized manufacturer.</a:t>
            </a:r>
          </a:p>
        </p:txBody>
      </p:sp>
      <p:sp>
        <p:nvSpPr>
          <p:cNvPr id="4" name="TextBox 3">
            <a:extLst>
              <a:ext uri="{FF2B5EF4-FFF2-40B4-BE49-F238E27FC236}">
                <a16:creationId xmlns:a16="http://schemas.microsoft.com/office/drawing/2014/main" id="{7A18BC69-6ABE-4DAF-A53F-94356BC512AC}"/>
              </a:ext>
            </a:extLst>
          </p:cNvPr>
          <p:cNvSpPr txBox="1"/>
          <p:nvPr/>
        </p:nvSpPr>
        <p:spPr>
          <a:xfrm>
            <a:off x="125261" y="2865246"/>
            <a:ext cx="9983473" cy="2985433"/>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Examples include, but are not limited to the following:</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Parts or material which have been previously used, refurbished or reworked </a:t>
            </a:r>
          </a:p>
          <a:p>
            <a:r>
              <a:rPr lang="en-US" sz="2400" dirty="0">
                <a:latin typeface="Times New Roman" panose="02020603050405020304" pitchFamily="18" charset="0"/>
                <a:cs typeface="Times New Roman" panose="02020603050405020304" pitchFamily="18" charset="0"/>
              </a:rPr>
              <a:t>	but are portrayed in the supply chain as a new product.</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Parts or material that have different surface finishes / or material construction than the original parts.</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Parts or material in which the label has been modified or tampered with </a:t>
            </a:r>
          </a:p>
          <a:p>
            <a:r>
              <a:rPr lang="en-US" sz="2400" dirty="0">
                <a:latin typeface="Times New Roman" panose="02020603050405020304" pitchFamily="18" charset="0"/>
                <a:cs typeface="Times New Roman" panose="02020603050405020304" pitchFamily="18" charset="0"/>
              </a:rPr>
              <a:t>	that include misrepresented information. </a:t>
            </a:r>
          </a:p>
          <a:p>
            <a:endParaRPr lang="en-US" sz="2000"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C13689EF-4DAB-4A07-80C2-3C066E005F59}"/>
              </a:ext>
            </a:extLst>
          </p:cNvPr>
          <p:cNvSpPr>
            <a:spLocks noGrp="1"/>
          </p:cNvSpPr>
          <p:nvPr>
            <p:ph type="sldNum" sz="quarter" idx="12"/>
          </p:nvPr>
        </p:nvSpPr>
        <p:spPr/>
        <p:txBody>
          <a:bodyPr/>
          <a:lstStyle/>
          <a:p>
            <a:fld id="{AD0D17A3-83EB-4F72-8116-FCCFF3A7A3FC}" type="slidenum">
              <a:rPr lang="en-US" smtClean="0"/>
              <a:t>3</a:t>
            </a:fld>
            <a:endParaRPr lang="en-US"/>
          </a:p>
        </p:txBody>
      </p:sp>
      <p:sp>
        <p:nvSpPr>
          <p:cNvPr id="6" name="Footer Placeholder 5">
            <a:extLst>
              <a:ext uri="{FF2B5EF4-FFF2-40B4-BE49-F238E27FC236}">
                <a16:creationId xmlns:a16="http://schemas.microsoft.com/office/drawing/2014/main" id="{0B2A670D-BA81-424B-BA3D-18C0FA3EC294}"/>
              </a:ext>
            </a:extLst>
          </p:cNvPr>
          <p:cNvSpPr>
            <a:spLocks noGrp="1"/>
          </p:cNvSpPr>
          <p:nvPr>
            <p:ph type="ftr" sz="quarter" idx="11"/>
          </p:nvPr>
        </p:nvSpPr>
        <p:spPr/>
        <p:txBody>
          <a:bodyPr/>
          <a:lstStyle/>
          <a:p>
            <a:r>
              <a:rPr lang="en-US"/>
              <a:t>LOC Industries, Inc. Supplier Counterfeit Part Prevention and Awareness </a:t>
            </a:r>
          </a:p>
        </p:txBody>
      </p:sp>
      <p:pic>
        <p:nvPicPr>
          <p:cNvPr id="7" name="Picture 6">
            <a:extLst>
              <a:ext uri="{FF2B5EF4-FFF2-40B4-BE49-F238E27FC236}">
                <a16:creationId xmlns:a16="http://schemas.microsoft.com/office/drawing/2014/main" id="{905510C8-4ACE-47D0-A0D6-82CFC12040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4000" y="152593"/>
            <a:ext cx="1598569" cy="749329"/>
          </a:xfrm>
          <a:prstGeom prst="rect">
            <a:avLst/>
          </a:prstGeom>
        </p:spPr>
      </p:pic>
    </p:spTree>
    <p:extLst>
      <p:ext uri="{BB962C8B-B14F-4D97-AF65-F5344CB8AC3E}">
        <p14:creationId xmlns:p14="http://schemas.microsoft.com/office/powerpoint/2010/main" val="3997736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D38DB-B551-4B3D-8F70-FA93B3E94AAA}"/>
              </a:ext>
            </a:extLst>
          </p:cNvPr>
          <p:cNvSpPr>
            <a:spLocks noGrp="1"/>
          </p:cNvSpPr>
          <p:nvPr>
            <p:ph type="title"/>
          </p:nvPr>
        </p:nvSpPr>
        <p:spPr>
          <a:xfrm>
            <a:off x="246392" y="1061654"/>
            <a:ext cx="7159495" cy="1209724"/>
          </a:xfrm>
        </p:spPr>
        <p:txBody>
          <a:bodyPr/>
          <a:lstStyle/>
          <a:p>
            <a:r>
              <a:rPr lang="en-US" dirty="0">
                <a:latin typeface="Times New Roman" panose="02020603050405020304" pitchFamily="18" charset="0"/>
                <a:cs typeface="Times New Roman" panose="02020603050405020304" pitchFamily="18" charset="0"/>
              </a:rPr>
              <a:t>LOC Requirements for Supplier &amp; Sub-tier Suppliers</a:t>
            </a:r>
          </a:p>
        </p:txBody>
      </p:sp>
      <p:sp>
        <p:nvSpPr>
          <p:cNvPr id="3" name="Content Placeholder 2">
            <a:extLst>
              <a:ext uri="{FF2B5EF4-FFF2-40B4-BE49-F238E27FC236}">
                <a16:creationId xmlns:a16="http://schemas.microsoft.com/office/drawing/2014/main" id="{778071D6-D97F-4C23-B901-9235528EFA04}"/>
              </a:ext>
            </a:extLst>
          </p:cNvPr>
          <p:cNvSpPr>
            <a:spLocks noGrp="1"/>
          </p:cNvSpPr>
          <p:nvPr>
            <p:ph idx="1"/>
          </p:nvPr>
        </p:nvSpPr>
        <p:spPr>
          <a:xfrm>
            <a:off x="784879" y="2360276"/>
            <a:ext cx="7427943" cy="3957313"/>
          </a:xfrm>
        </p:spPr>
        <p:txBody>
          <a:bodyPr>
            <a:normAutofit/>
          </a:bodyPr>
          <a:lstStyle/>
          <a:p>
            <a:r>
              <a:rPr lang="en-US" dirty="0">
                <a:latin typeface="Times New Roman" panose="02020603050405020304" pitchFamily="18" charset="0"/>
                <a:cs typeface="Times New Roman" panose="02020603050405020304" pitchFamily="18" charset="0"/>
              </a:rPr>
              <a:t>It is imperative to LOC that its Suppliers and Sub-tier Suppliers have a counterfeit part prevention and awareness program.</a:t>
            </a:r>
          </a:p>
          <a:p>
            <a:r>
              <a:rPr lang="en-US" dirty="0">
                <a:latin typeface="Times New Roman" panose="02020603050405020304" pitchFamily="18" charset="0"/>
                <a:cs typeface="Times New Roman" panose="02020603050405020304" pitchFamily="18" charset="0"/>
              </a:rPr>
              <a:t>Per LOC’s Purchase Order, Suppliers are to provide LOC upon request, all relative documented necessary to identify and provide key characteristics of the product related to the relationship of all flow down sub-tier suppliers involved in the supply and/or manufacture of the product. </a:t>
            </a:r>
          </a:p>
          <a:p>
            <a:r>
              <a:rPr lang="en-US" dirty="0">
                <a:latin typeface="Times New Roman" panose="02020603050405020304" pitchFamily="18" charset="0"/>
                <a:cs typeface="Times New Roman" panose="02020603050405020304" pitchFamily="18" charset="0"/>
              </a:rPr>
              <a:t>LOC Suppliers and Sub-tier Suppliers shall ensure that counterfeit parts are not delivered to LOC. </a:t>
            </a:r>
          </a:p>
          <a:p>
            <a:r>
              <a:rPr lang="en-US" dirty="0">
                <a:latin typeface="Times New Roman" panose="02020603050405020304" pitchFamily="18" charset="0"/>
                <a:cs typeface="Times New Roman" panose="02020603050405020304" pitchFamily="18" charset="0"/>
              </a:rPr>
              <a:t>LOC Terms and Conditions state; Seller acknowledges that it is the sellers responsibility to ensure the authenticity of product or process provided. The use of counterfeit product, raw material, components, etc. is prohibited </a:t>
            </a:r>
          </a:p>
        </p:txBody>
      </p:sp>
      <p:pic>
        <p:nvPicPr>
          <p:cNvPr id="5" name="Picture 4">
            <a:extLst>
              <a:ext uri="{FF2B5EF4-FFF2-40B4-BE49-F238E27FC236}">
                <a16:creationId xmlns:a16="http://schemas.microsoft.com/office/drawing/2014/main" id="{F09FC17E-20CA-47D9-B51F-6C7F90E4061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508483" y="849055"/>
            <a:ext cx="1687502" cy="1422323"/>
          </a:xfrm>
          <a:prstGeom prst="rect">
            <a:avLst/>
          </a:prstGeom>
        </p:spPr>
      </p:pic>
      <p:sp>
        <p:nvSpPr>
          <p:cNvPr id="7" name="Slide Number Placeholder 6">
            <a:extLst>
              <a:ext uri="{FF2B5EF4-FFF2-40B4-BE49-F238E27FC236}">
                <a16:creationId xmlns:a16="http://schemas.microsoft.com/office/drawing/2014/main" id="{60C5FDAC-981A-4423-9014-65176D1C20C0}"/>
              </a:ext>
            </a:extLst>
          </p:cNvPr>
          <p:cNvSpPr>
            <a:spLocks noGrp="1"/>
          </p:cNvSpPr>
          <p:nvPr>
            <p:ph type="sldNum" sz="quarter" idx="12"/>
          </p:nvPr>
        </p:nvSpPr>
        <p:spPr/>
        <p:txBody>
          <a:bodyPr/>
          <a:lstStyle/>
          <a:p>
            <a:fld id="{AD0D17A3-83EB-4F72-8116-FCCFF3A7A3FC}" type="slidenum">
              <a:rPr lang="en-US" smtClean="0"/>
              <a:t>4</a:t>
            </a:fld>
            <a:endParaRPr lang="en-US"/>
          </a:p>
        </p:txBody>
      </p:sp>
      <p:sp>
        <p:nvSpPr>
          <p:cNvPr id="8" name="Footer Placeholder 7">
            <a:extLst>
              <a:ext uri="{FF2B5EF4-FFF2-40B4-BE49-F238E27FC236}">
                <a16:creationId xmlns:a16="http://schemas.microsoft.com/office/drawing/2014/main" id="{BA1A6F92-5EFD-4F06-A1E9-1115806B8013}"/>
              </a:ext>
            </a:extLst>
          </p:cNvPr>
          <p:cNvSpPr>
            <a:spLocks noGrp="1"/>
          </p:cNvSpPr>
          <p:nvPr>
            <p:ph type="ftr" sz="quarter" idx="11"/>
          </p:nvPr>
        </p:nvSpPr>
        <p:spPr/>
        <p:txBody>
          <a:bodyPr/>
          <a:lstStyle/>
          <a:p>
            <a:r>
              <a:rPr lang="en-US"/>
              <a:t>LOC Industries, Inc. Supplier Counterfeit Part Prevention and Awareness </a:t>
            </a:r>
          </a:p>
        </p:txBody>
      </p:sp>
      <p:pic>
        <p:nvPicPr>
          <p:cNvPr id="9" name="Picture 8">
            <a:extLst>
              <a:ext uri="{FF2B5EF4-FFF2-40B4-BE49-F238E27FC236}">
                <a16:creationId xmlns:a16="http://schemas.microsoft.com/office/drawing/2014/main" id="{9D18E410-CF21-4D19-9876-6EF6FEE040B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64000" y="152593"/>
            <a:ext cx="1598569" cy="749329"/>
          </a:xfrm>
          <a:prstGeom prst="rect">
            <a:avLst/>
          </a:prstGeom>
        </p:spPr>
      </p:pic>
    </p:spTree>
    <p:extLst>
      <p:ext uri="{BB962C8B-B14F-4D97-AF65-F5344CB8AC3E}">
        <p14:creationId xmlns:p14="http://schemas.microsoft.com/office/powerpoint/2010/main" val="2120461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2CB41-6771-4C95-A39B-DB8F78E3CB57}"/>
              </a:ext>
            </a:extLst>
          </p:cNvPr>
          <p:cNvSpPr>
            <a:spLocks noGrp="1"/>
          </p:cNvSpPr>
          <p:nvPr>
            <p:ph type="title"/>
          </p:nvPr>
        </p:nvSpPr>
        <p:spPr>
          <a:xfrm>
            <a:off x="-62198" y="1255387"/>
            <a:ext cx="10428957" cy="1272394"/>
          </a:xfrm>
        </p:spPr>
        <p:txBody>
          <a:bodyPr/>
          <a:lstStyle/>
          <a:p>
            <a:r>
              <a:rPr lang="en-US" dirty="0">
                <a:latin typeface="Times New Roman" panose="02020603050405020304" pitchFamily="18" charset="0"/>
                <a:cs typeface="Times New Roman" panose="02020603050405020304" pitchFamily="18" charset="0"/>
              </a:rPr>
              <a:t>Counterfeit Part Prevention and Awareness Strategies</a:t>
            </a:r>
          </a:p>
        </p:txBody>
      </p:sp>
      <p:sp>
        <p:nvSpPr>
          <p:cNvPr id="3" name="Content Placeholder 2">
            <a:extLst>
              <a:ext uri="{FF2B5EF4-FFF2-40B4-BE49-F238E27FC236}">
                <a16:creationId xmlns:a16="http://schemas.microsoft.com/office/drawing/2014/main" id="{8FD6EC82-B55D-489A-B657-ECCCB8666DD2}"/>
              </a:ext>
            </a:extLst>
          </p:cNvPr>
          <p:cNvSpPr>
            <a:spLocks noGrp="1"/>
          </p:cNvSpPr>
          <p:nvPr>
            <p:ph idx="1"/>
          </p:nvPr>
        </p:nvSpPr>
        <p:spPr>
          <a:xfrm>
            <a:off x="1444347" y="2027768"/>
            <a:ext cx="7415868" cy="2711458"/>
          </a:xfrm>
        </p:spPr>
        <p:txBody>
          <a:bodyPr>
            <a:normAutofit fontScale="70000" lnSpcReduction="20000"/>
          </a:bodyPr>
          <a:lstStyle/>
          <a:p>
            <a:r>
              <a:rPr lang="en-US" sz="2600" dirty="0">
                <a:latin typeface="Times New Roman" panose="02020603050405020304" pitchFamily="18" charset="0"/>
                <a:cs typeface="Times New Roman" panose="02020603050405020304" pitchFamily="18" charset="0"/>
              </a:rPr>
              <a:t>LOC Industries, Inc. would like to inform its suppliers regarding our plan to achieve counterfeit part prevention and awareness through..</a:t>
            </a:r>
          </a:p>
          <a:p>
            <a:pPr marL="457200" lvl="1" indent="0" algn="ctr">
              <a:buNone/>
            </a:pPr>
            <a:r>
              <a:rPr lang="en-US" sz="3600" b="1" dirty="0">
                <a:latin typeface="Times New Roman" panose="02020603050405020304" pitchFamily="18" charset="0"/>
                <a:cs typeface="Times New Roman" panose="02020603050405020304" pitchFamily="18" charset="0"/>
              </a:rPr>
              <a:t>-Avoidance</a:t>
            </a:r>
            <a:endParaRPr lang="en-US" sz="2500" b="1" dirty="0">
              <a:latin typeface="Times New Roman" panose="02020603050405020304" pitchFamily="18" charset="0"/>
              <a:cs typeface="Times New Roman" panose="02020603050405020304" pitchFamily="18" charset="0"/>
            </a:endParaRPr>
          </a:p>
          <a:p>
            <a:pPr marL="457200" lvl="1" indent="0" algn="ctr">
              <a:buNone/>
            </a:pPr>
            <a:r>
              <a:rPr lang="en-US" sz="3600" b="1" dirty="0">
                <a:latin typeface="Times New Roman" panose="02020603050405020304" pitchFamily="18" charset="0"/>
                <a:cs typeface="Times New Roman" panose="02020603050405020304" pitchFamily="18" charset="0"/>
              </a:rPr>
              <a:t>-Detection</a:t>
            </a:r>
            <a:endParaRPr lang="en-US" sz="2500" b="1" dirty="0">
              <a:latin typeface="Times New Roman" panose="02020603050405020304" pitchFamily="18" charset="0"/>
              <a:cs typeface="Times New Roman" panose="02020603050405020304" pitchFamily="18" charset="0"/>
            </a:endParaRPr>
          </a:p>
          <a:p>
            <a:pPr marL="457200" lvl="1" indent="0" algn="ctr">
              <a:buNone/>
            </a:pPr>
            <a:r>
              <a:rPr lang="en-US" sz="3600" b="1" dirty="0">
                <a:latin typeface="Times New Roman" panose="02020603050405020304" pitchFamily="18" charset="0"/>
                <a:cs typeface="Times New Roman" panose="02020603050405020304" pitchFamily="18" charset="0"/>
              </a:rPr>
              <a:t>-Mitigation</a:t>
            </a:r>
            <a:endParaRPr lang="en-US" sz="2000" b="1" dirty="0">
              <a:latin typeface="Times New Roman" panose="02020603050405020304" pitchFamily="18" charset="0"/>
              <a:cs typeface="Times New Roman" panose="02020603050405020304" pitchFamily="18" charset="0"/>
            </a:endParaRPr>
          </a:p>
          <a:p>
            <a:pPr marL="457200" lvl="1" indent="0" algn="ctr">
              <a:buNone/>
            </a:pPr>
            <a:r>
              <a:rPr lang="en-US" sz="3600" b="1" dirty="0">
                <a:latin typeface="Times New Roman" panose="02020603050405020304" pitchFamily="18" charset="0"/>
                <a:cs typeface="Times New Roman" panose="02020603050405020304" pitchFamily="18" charset="0"/>
              </a:rPr>
              <a:t>-Disposition</a:t>
            </a:r>
            <a:endParaRPr lang="en-US" sz="2000" b="1" dirty="0">
              <a:latin typeface="Times New Roman" panose="02020603050405020304" pitchFamily="18" charset="0"/>
              <a:cs typeface="Times New Roman" panose="02020603050405020304" pitchFamily="18" charset="0"/>
            </a:endParaRPr>
          </a:p>
          <a:p>
            <a:pPr marL="457200" lvl="1" indent="0" algn="ctr">
              <a:buNone/>
            </a:pPr>
            <a:r>
              <a:rPr lang="en-US" sz="3600" b="1" dirty="0">
                <a:latin typeface="Times New Roman" panose="02020603050405020304" pitchFamily="18" charset="0"/>
                <a:cs typeface="Times New Roman" panose="02020603050405020304" pitchFamily="18" charset="0"/>
              </a:rPr>
              <a:t>-Communication </a:t>
            </a:r>
          </a:p>
        </p:txBody>
      </p:sp>
      <p:pic>
        <p:nvPicPr>
          <p:cNvPr id="5" name="Picture 4">
            <a:extLst>
              <a:ext uri="{FF2B5EF4-FFF2-40B4-BE49-F238E27FC236}">
                <a16:creationId xmlns:a16="http://schemas.microsoft.com/office/drawing/2014/main" id="{44DB4867-9041-47B6-8B7B-2935845F90A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775894" y="4935628"/>
            <a:ext cx="1093365" cy="1093365"/>
          </a:xfrm>
          <a:prstGeom prst="rect">
            <a:avLst/>
          </a:prstGeom>
        </p:spPr>
      </p:pic>
      <p:pic>
        <p:nvPicPr>
          <p:cNvPr id="8" name="Picture 7">
            <a:extLst>
              <a:ext uri="{FF2B5EF4-FFF2-40B4-BE49-F238E27FC236}">
                <a16:creationId xmlns:a16="http://schemas.microsoft.com/office/drawing/2014/main" id="{D12DC51B-3913-40CA-897F-3896C7A20FB2}"/>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2990899" y="5011595"/>
            <a:ext cx="1191416" cy="1018484"/>
          </a:xfrm>
          <a:prstGeom prst="rect">
            <a:avLst/>
          </a:prstGeom>
        </p:spPr>
      </p:pic>
      <p:pic>
        <p:nvPicPr>
          <p:cNvPr id="11" name="Picture 10">
            <a:extLst>
              <a:ext uri="{FF2B5EF4-FFF2-40B4-BE49-F238E27FC236}">
                <a16:creationId xmlns:a16="http://schemas.microsoft.com/office/drawing/2014/main" id="{33419C52-CC30-453D-BBFF-00DFDE16627A}"/>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4425594" y="5011595"/>
            <a:ext cx="1349330" cy="990346"/>
          </a:xfrm>
          <a:prstGeom prst="rect">
            <a:avLst/>
          </a:prstGeom>
        </p:spPr>
      </p:pic>
      <p:pic>
        <p:nvPicPr>
          <p:cNvPr id="19" name="Picture 18">
            <a:extLst>
              <a:ext uri="{FF2B5EF4-FFF2-40B4-BE49-F238E27FC236}">
                <a16:creationId xmlns:a16="http://schemas.microsoft.com/office/drawing/2014/main" id="{5D8BD8B9-F8DD-4FB4-89C7-5EC1EAB902E2}"/>
              </a:ext>
            </a:extLst>
          </p:cNvPr>
          <p:cNvPicPr>
            <a:picLocks noChangeAspect="1"/>
          </p:cNvPicPr>
          <p:nvPr/>
        </p:nvPicPr>
        <p:blipFill>
          <a:blip r:embed="rId8">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6018203" y="4935628"/>
            <a:ext cx="1215842" cy="990346"/>
          </a:xfrm>
          <a:prstGeom prst="rect">
            <a:avLst/>
          </a:prstGeom>
        </p:spPr>
      </p:pic>
      <p:pic>
        <p:nvPicPr>
          <p:cNvPr id="21" name="Picture 20">
            <a:extLst>
              <a:ext uri="{FF2B5EF4-FFF2-40B4-BE49-F238E27FC236}">
                <a16:creationId xmlns:a16="http://schemas.microsoft.com/office/drawing/2014/main" id="{6A41D74F-F364-4989-93FB-E90ADBD42D39}"/>
              </a:ext>
            </a:extLst>
          </p:cNvPr>
          <p:cNvPicPr>
            <a:picLocks noChangeAspect="1"/>
          </p:cNvPicPr>
          <p:nvPr/>
        </p:nvPicPr>
        <p:blipFill>
          <a:blip r:embed="rId10">
            <a:extLst>
              <a:ext uri="{28A0092B-C50C-407E-A947-70E740481C1C}">
                <a14:useLocalDpi xmlns:a14="http://schemas.microsoft.com/office/drawing/2010/main" val="0"/>
              </a:ext>
              <a:ext uri="{837473B0-CC2E-450A-ABE3-18F120FF3D39}">
                <a1611:picAttrSrcUrl xmlns:a1611="http://schemas.microsoft.com/office/drawing/2016/11/main" r:id="rId11"/>
              </a:ext>
            </a:extLst>
          </a:blip>
          <a:stretch>
            <a:fillRect/>
          </a:stretch>
        </p:blipFill>
        <p:spPr>
          <a:xfrm>
            <a:off x="7477324" y="4935628"/>
            <a:ext cx="1215842" cy="990346"/>
          </a:xfrm>
          <a:prstGeom prst="rect">
            <a:avLst/>
          </a:prstGeom>
        </p:spPr>
      </p:pic>
      <p:sp>
        <p:nvSpPr>
          <p:cNvPr id="23" name="Slide Number Placeholder 22">
            <a:extLst>
              <a:ext uri="{FF2B5EF4-FFF2-40B4-BE49-F238E27FC236}">
                <a16:creationId xmlns:a16="http://schemas.microsoft.com/office/drawing/2014/main" id="{0061D3F0-7150-45D2-82B0-100DE287F61C}"/>
              </a:ext>
            </a:extLst>
          </p:cNvPr>
          <p:cNvSpPr>
            <a:spLocks noGrp="1"/>
          </p:cNvSpPr>
          <p:nvPr>
            <p:ph type="sldNum" sz="quarter" idx="12"/>
          </p:nvPr>
        </p:nvSpPr>
        <p:spPr/>
        <p:txBody>
          <a:bodyPr/>
          <a:lstStyle/>
          <a:p>
            <a:fld id="{AD0D17A3-83EB-4F72-8116-FCCFF3A7A3FC}" type="slidenum">
              <a:rPr lang="en-US" smtClean="0"/>
              <a:t>5</a:t>
            </a:fld>
            <a:endParaRPr lang="en-US"/>
          </a:p>
        </p:txBody>
      </p:sp>
      <p:sp>
        <p:nvSpPr>
          <p:cNvPr id="24" name="Footer Placeholder 23">
            <a:extLst>
              <a:ext uri="{FF2B5EF4-FFF2-40B4-BE49-F238E27FC236}">
                <a16:creationId xmlns:a16="http://schemas.microsoft.com/office/drawing/2014/main" id="{99F66F0B-37D6-4DDB-997E-8D54EA4CDA02}"/>
              </a:ext>
            </a:extLst>
          </p:cNvPr>
          <p:cNvSpPr>
            <a:spLocks noGrp="1"/>
          </p:cNvSpPr>
          <p:nvPr>
            <p:ph type="ftr" sz="quarter" idx="11"/>
          </p:nvPr>
        </p:nvSpPr>
        <p:spPr/>
        <p:txBody>
          <a:bodyPr/>
          <a:lstStyle/>
          <a:p>
            <a:r>
              <a:rPr lang="en-US" dirty="0"/>
              <a:t>LOC Industries, Inc. Supplier Counterfeit Part Prevention and Awareness </a:t>
            </a:r>
          </a:p>
        </p:txBody>
      </p:sp>
      <p:pic>
        <p:nvPicPr>
          <p:cNvPr id="25" name="Picture 24">
            <a:extLst>
              <a:ext uri="{FF2B5EF4-FFF2-40B4-BE49-F238E27FC236}">
                <a16:creationId xmlns:a16="http://schemas.microsoft.com/office/drawing/2014/main" id="{2353EB71-0EE7-46BD-BCFB-5C790E3D1A63}"/>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064000" y="152593"/>
            <a:ext cx="1598569" cy="749329"/>
          </a:xfrm>
          <a:prstGeom prst="rect">
            <a:avLst/>
          </a:prstGeom>
        </p:spPr>
      </p:pic>
    </p:spTree>
    <p:extLst>
      <p:ext uri="{BB962C8B-B14F-4D97-AF65-F5344CB8AC3E}">
        <p14:creationId xmlns:p14="http://schemas.microsoft.com/office/powerpoint/2010/main" val="530765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1FB53-641F-4E94-B373-910AA4A41AD6}"/>
              </a:ext>
            </a:extLst>
          </p:cNvPr>
          <p:cNvSpPr>
            <a:spLocks noGrp="1"/>
          </p:cNvSpPr>
          <p:nvPr>
            <p:ph type="title"/>
          </p:nvPr>
        </p:nvSpPr>
        <p:spPr>
          <a:xfrm>
            <a:off x="182098" y="886452"/>
            <a:ext cx="8534400" cy="864844"/>
          </a:xfrm>
        </p:spPr>
        <p:txBody>
          <a:bodyPr/>
          <a:lstStyle/>
          <a:p>
            <a:r>
              <a:rPr lang="en-US" dirty="0">
                <a:latin typeface="Times New Roman" panose="02020603050405020304" pitchFamily="18" charset="0"/>
                <a:cs typeface="Times New Roman" panose="02020603050405020304" pitchFamily="18" charset="0"/>
              </a:rPr>
              <a:t>Avoidance</a:t>
            </a:r>
          </a:p>
        </p:txBody>
      </p:sp>
      <p:sp>
        <p:nvSpPr>
          <p:cNvPr id="3" name="Content Placeholder 2">
            <a:extLst>
              <a:ext uri="{FF2B5EF4-FFF2-40B4-BE49-F238E27FC236}">
                <a16:creationId xmlns:a16="http://schemas.microsoft.com/office/drawing/2014/main" id="{9FF7D8C7-B6F7-471C-87C5-61A4E83F0576}"/>
              </a:ext>
            </a:extLst>
          </p:cNvPr>
          <p:cNvSpPr>
            <a:spLocks noGrp="1"/>
          </p:cNvSpPr>
          <p:nvPr>
            <p:ph idx="1"/>
          </p:nvPr>
        </p:nvSpPr>
        <p:spPr>
          <a:xfrm>
            <a:off x="840629" y="1609414"/>
            <a:ext cx="6702804" cy="4693370"/>
          </a:xfrm>
        </p:spPr>
        <p:txBody>
          <a:bodyPr>
            <a:normAutofit/>
          </a:bodyPr>
          <a:lstStyle/>
          <a:p>
            <a:r>
              <a:rPr lang="en-US" dirty="0">
                <a:latin typeface="Times New Roman" panose="02020603050405020304" pitchFamily="18" charset="0"/>
                <a:cs typeface="Times New Roman" panose="02020603050405020304" pitchFamily="18" charset="0"/>
              </a:rPr>
              <a:t>It is important that LOC Suppliers flow down the requirements to sub-tier suppliers regarding counterfeit prevention and awareness. </a:t>
            </a:r>
          </a:p>
          <a:p>
            <a:r>
              <a:rPr lang="en-US" dirty="0">
                <a:latin typeface="Times New Roman" panose="02020603050405020304" pitchFamily="18" charset="0"/>
                <a:cs typeface="Times New Roman" panose="02020603050405020304" pitchFamily="18" charset="0"/>
              </a:rPr>
              <a:t>Procuring parts from authorized distributors or original manufactures is the best way to avoid counterfeit parts </a:t>
            </a:r>
          </a:p>
          <a:p>
            <a:r>
              <a:rPr lang="en-US" dirty="0">
                <a:latin typeface="Times New Roman" panose="02020603050405020304" pitchFamily="18" charset="0"/>
                <a:cs typeface="Times New Roman" panose="02020603050405020304" pitchFamily="18" charset="0"/>
              </a:rPr>
              <a:t>Documented traceability from the original source of manufacture will ensure the parts were not refurbished or reworked by an unauthorized source </a:t>
            </a:r>
          </a:p>
          <a:p>
            <a:r>
              <a:rPr lang="en-US" dirty="0">
                <a:latin typeface="Times New Roman" panose="02020603050405020304" pitchFamily="18" charset="0"/>
                <a:cs typeface="Times New Roman" panose="02020603050405020304" pitchFamily="18" charset="0"/>
              </a:rPr>
              <a:t>LOC Purchase Order states; Suppliers are to provide LOC upon request, all relative documented necessary to identify and provide key characteristics of the product related to the relationship of all flow down sub-tier suppliers involved in the supply and/or manufacture of the product. </a:t>
            </a:r>
          </a:p>
          <a:p>
            <a:pPr marL="457200" lvl="1" indent="0">
              <a:buNone/>
            </a:pPr>
            <a:endParaRPr lang="en-US" dirty="0"/>
          </a:p>
        </p:txBody>
      </p:sp>
      <p:pic>
        <p:nvPicPr>
          <p:cNvPr id="5" name="Picture 4">
            <a:extLst>
              <a:ext uri="{FF2B5EF4-FFF2-40B4-BE49-F238E27FC236}">
                <a16:creationId xmlns:a16="http://schemas.microsoft.com/office/drawing/2014/main" id="{A1DDAA82-8E25-436A-91E6-52DF0290EC7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999970" y="2767505"/>
            <a:ext cx="1570420" cy="1575108"/>
          </a:xfrm>
          <a:prstGeom prst="rect">
            <a:avLst/>
          </a:prstGeom>
        </p:spPr>
      </p:pic>
      <p:sp>
        <p:nvSpPr>
          <p:cNvPr id="7" name="Slide Number Placeholder 6">
            <a:extLst>
              <a:ext uri="{FF2B5EF4-FFF2-40B4-BE49-F238E27FC236}">
                <a16:creationId xmlns:a16="http://schemas.microsoft.com/office/drawing/2014/main" id="{55ACFDD1-0B04-4F87-91B0-7451B2FE7115}"/>
              </a:ext>
            </a:extLst>
          </p:cNvPr>
          <p:cNvSpPr>
            <a:spLocks noGrp="1"/>
          </p:cNvSpPr>
          <p:nvPr>
            <p:ph type="sldNum" sz="quarter" idx="12"/>
          </p:nvPr>
        </p:nvSpPr>
        <p:spPr/>
        <p:txBody>
          <a:bodyPr/>
          <a:lstStyle/>
          <a:p>
            <a:fld id="{AD0D17A3-83EB-4F72-8116-FCCFF3A7A3FC}" type="slidenum">
              <a:rPr lang="en-US" smtClean="0"/>
              <a:t>6</a:t>
            </a:fld>
            <a:endParaRPr lang="en-US"/>
          </a:p>
        </p:txBody>
      </p:sp>
      <p:sp>
        <p:nvSpPr>
          <p:cNvPr id="8" name="Footer Placeholder 7">
            <a:extLst>
              <a:ext uri="{FF2B5EF4-FFF2-40B4-BE49-F238E27FC236}">
                <a16:creationId xmlns:a16="http://schemas.microsoft.com/office/drawing/2014/main" id="{BE39F6EB-F167-4880-8C5D-6DB7EDF53F67}"/>
              </a:ext>
            </a:extLst>
          </p:cNvPr>
          <p:cNvSpPr>
            <a:spLocks noGrp="1"/>
          </p:cNvSpPr>
          <p:nvPr>
            <p:ph type="ftr" sz="quarter" idx="11"/>
          </p:nvPr>
        </p:nvSpPr>
        <p:spPr/>
        <p:txBody>
          <a:bodyPr/>
          <a:lstStyle/>
          <a:p>
            <a:r>
              <a:rPr lang="en-US"/>
              <a:t>LOC Industries, Inc. Supplier Counterfeit Part Prevention and Awareness </a:t>
            </a:r>
          </a:p>
        </p:txBody>
      </p:sp>
      <p:pic>
        <p:nvPicPr>
          <p:cNvPr id="9" name="Picture 8">
            <a:extLst>
              <a:ext uri="{FF2B5EF4-FFF2-40B4-BE49-F238E27FC236}">
                <a16:creationId xmlns:a16="http://schemas.microsoft.com/office/drawing/2014/main" id="{9F58670F-113B-4CCB-A002-9418B02A56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64000" y="152593"/>
            <a:ext cx="1598569" cy="749329"/>
          </a:xfrm>
          <a:prstGeom prst="rect">
            <a:avLst/>
          </a:prstGeom>
        </p:spPr>
      </p:pic>
    </p:spTree>
    <p:extLst>
      <p:ext uri="{BB962C8B-B14F-4D97-AF65-F5344CB8AC3E}">
        <p14:creationId xmlns:p14="http://schemas.microsoft.com/office/powerpoint/2010/main" val="2866470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96F38-965C-4A68-B328-8BF3DA87AAA4}"/>
              </a:ext>
            </a:extLst>
          </p:cNvPr>
          <p:cNvSpPr>
            <a:spLocks noGrp="1"/>
          </p:cNvSpPr>
          <p:nvPr>
            <p:ph type="title"/>
          </p:nvPr>
        </p:nvSpPr>
        <p:spPr>
          <a:xfrm>
            <a:off x="247984" y="1150664"/>
            <a:ext cx="2805608" cy="660053"/>
          </a:xfrm>
        </p:spPr>
        <p:txBody>
          <a:bodyPr>
            <a:normAutofit/>
          </a:bodyPr>
          <a:lstStyle/>
          <a:p>
            <a:r>
              <a:rPr lang="en-US" dirty="0">
                <a:latin typeface="Times New Roman" panose="02020603050405020304" pitchFamily="18" charset="0"/>
                <a:cs typeface="Times New Roman" panose="02020603050405020304" pitchFamily="18" charset="0"/>
              </a:rPr>
              <a:t>Detection</a:t>
            </a:r>
          </a:p>
        </p:txBody>
      </p:sp>
      <p:sp>
        <p:nvSpPr>
          <p:cNvPr id="3" name="Content Placeholder 2">
            <a:extLst>
              <a:ext uri="{FF2B5EF4-FFF2-40B4-BE49-F238E27FC236}">
                <a16:creationId xmlns:a16="http://schemas.microsoft.com/office/drawing/2014/main" id="{EDE85F24-FC3B-40E0-BCD9-61B9308FE99E}"/>
              </a:ext>
            </a:extLst>
          </p:cNvPr>
          <p:cNvSpPr>
            <a:spLocks noGrp="1"/>
          </p:cNvSpPr>
          <p:nvPr>
            <p:ph idx="1"/>
          </p:nvPr>
        </p:nvSpPr>
        <p:spPr>
          <a:xfrm>
            <a:off x="1028161" y="1868648"/>
            <a:ext cx="8064616" cy="3936533"/>
          </a:xfrm>
        </p:spPr>
        <p:txBody>
          <a:bodyPr>
            <a:normAutofit/>
          </a:bodyPr>
          <a:lstStyle/>
          <a:p>
            <a:r>
              <a:rPr lang="en-US" dirty="0">
                <a:latin typeface="Times New Roman" panose="02020603050405020304" pitchFamily="18" charset="0"/>
                <a:cs typeface="Times New Roman" panose="02020603050405020304" pitchFamily="18" charset="0"/>
              </a:rPr>
              <a:t>Suppliers can ensure detection of counterfeit parts prior to the shipment of parts to LOC by implementing and utilizing a counterfeit part prevention and awareness program within their organization </a:t>
            </a:r>
          </a:p>
          <a:p>
            <a:r>
              <a:rPr lang="en-US" dirty="0">
                <a:latin typeface="Times New Roman" panose="02020603050405020304" pitchFamily="18" charset="0"/>
                <a:cs typeface="Times New Roman" panose="02020603050405020304" pitchFamily="18" charset="0"/>
              </a:rPr>
              <a:t>Characteristics of Counterfeit Parts can include but are not limited to;</a:t>
            </a:r>
          </a:p>
          <a:p>
            <a:pPr lvl="1"/>
            <a:r>
              <a:rPr lang="en-US" dirty="0">
                <a:latin typeface="Times New Roman" panose="02020603050405020304" pitchFamily="18" charset="0"/>
                <a:cs typeface="Times New Roman" panose="02020603050405020304" pitchFamily="18" charset="0"/>
              </a:rPr>
              <a:t>Incomplete traceability or no material certification from the original manufacture </a:t>
            </a:r>
          </a:p>
          <a:p>
            <a:pPr lvl="1"/>
            <a:r>
              <a:rPr lang="en-US" dirty="0">
                <a:latin typeface="Times New Roman" panose="02020603050405020304" pitchFamily="18" charset="0"/>
                <a:cs typeface="Times New Roman" panose="02020603050405020304" pitchFamily="18" charset="0"/>
              </a:rPr>
              <a:t>Unknown suppliers </a:t>
            </a:r>
          </a:p>
          <a:p>
            <a:pPr lvl="1"/>
            <a:r>
              <a:rPr lang="en-US" dirty="0">
                <a:latin typeface="Times New Roman" panose="02020603050405020304" pitchFamily="18" charset="0"/>
                <a:cs typeface="Times New Roman" panose="02020603050405020304" pitchFamily="18" charset="0"/>
              </a:rPr>
              <a:t>Unusually lower price than price noted in part history </a:t>
            </a:r>
          </a:p>
          <a:p>
            <a:pPr lvl="1"/>
            <a:r>
              <a:rPr lang="en-US" dirty="0">
                <a:latin typeface="Times New Roman" panose="02020603050405020304" pitchFamily="18" charset="0"/>
                <a:cs typeface="Times New Roman" panose="02020603050405020304" pitchFamily="18" charset="0"/>
              </a:rPr>
              <a:t>Poor packaging quality </a:t>
            </a:r>
          </a:p>
          <a:p>
            <a:pPr lvl="1"/>
            <a:r>
              <a:rPr lang="en-US" dirty="0">
                <a:latin typeface="Times New Roman" panose="02020603050405020304" pitchFamily="18" charset="0"/>
                <a:cs typeface="Times New Roman" panose="02020603050405020304" pitchFamily="18" charset="0"/>
              </a:rPr>
              <a:t>Evidence of tampering or repair/rework</a:t>
            </a:r>
          </a:p>
        </p:txBody>
      </p:sp>
      <p:pic>
        <p:nvPicPr>
          <p:cNvPr id="5" name="Picture 4">
            <a:extLst>
              <a:ext uri="{FF2B5EF4-FFF2-40B4-BE49-F238E27FC236}">
                <a16:creationId xmlns:a16="http://schemas.microsoft.com/office/drawing/2014/main" id="{E602B1EE-6EC8-4279-9304-F5EE122ACE6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361501" y="1100579"/>
            <a:ext cx="763398" cy="710138"/>
          </a:xfrm>
          <a:prstGeom prst="rect">
            <a:avLst/>
          </a:prstGeom>
        </p:spPr>
      </p:pic>
      <p:sp>
        <p:nvSpPr>
          <p:cNvPr id="6" name="Slide Number Placeholder 5">
            <a:extLst>
              <a:ext uri="{FF2B5EF4-FFF2-40B4-BE49-F238E27FC236}">
                <a16:creationId xmlns:a16="http://schemas.microsoft.com/office/drawing/2014/main" id="{6D522599-C33B-4781-A55D-4B71132876F9}"/>
              </a:ext>
            </a:extLst>
          </p:cNvPr>
          <p:cNvSpPr>
            <a:spLocks noGrp="1"/>
          </p:cNvSpPr>
          <p:nvPr>
            <p:ph type="sldNum" sz="quarter" idx="12"/>
          </p:nvPr>
        </p:nvSpPr>
        <p:spPr/>
        <p:txBody>
          <a:bodyPr/>
          <a:lstStyle/>
          <a:p>
            <a:fld id="{AD0D17A3-83EB-4F72-8116-FCCFF3A7A3FC}" type="slidenum">
              <a:rPr lang="en-US" smtClean="0"/>
              <a:t>7</a:t>
            </a:fld>
            <a:endParaRPr lang="en-US"/>
          </a:p>
        </p:txBody>
      </p:sp>
      <p:sp>
        <p:nvSpPr>
          <p:cNvPr id="7" name="Footer Placeholder 6">
            <a:extLst>
              <a:ext uri="{FF2B5EF4-FFF2-40B4-BE49-F238E27FC236}">
                <a16:creationId xmlns:a16="http://schemas.microsoft.com/office/drawing/2014/main" id="{8244501D-C3CE-4423-935E-575534FA0031}"/>
              </a:ext>
            </a:extLst>
          </p:cNvPr>
          <p:cNvSpPr>
            <a:spLocks noGrp="1"/>
          </p:cNvSpPr>
          <p:nvPr>
            <p:ph type="ftr" sz="quarter" idx="11"/>
          </p:nvPr>
        </p:nvSpPr>
        <p:spPr/>
        <p:txBody>
          <a:bodyPr/>
          <a:lstStyle/>
          <a:p>
            <a:r>
              <a:rPr lang="en-US"/>
              <a:t>LOC Industries, Inc. Supplier Counterfeit Part Prevention and Awareness </a:t>
            </a:r>
          </a:p>
        </p:txBody>
      </p:sp>
      <p:pic>
        <p:nvPicPr>
          <p:cNvPr id="8" name="Picture 7">
            <a:extLst>
              <a:ext uri="{FF2B5EF4-FFF2-40B4-BE49-F238E27FC236}">
                <a16:creationId xmlns:a16="http://schemas.microsoft.com/office/drawing/2014/main" id="{2CCE57D1-1711-4F2A-8C16-422492352C0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64000" y="152593"/>
            <a:ext cx="1598569" cy="749329"/>
          </a:xfrm>
          <a:prstGeom prst="rect">
            <a:avLst/>
          </a:prstGeom>
        </p:spPr>
      </p:pic>
    </p:spTree>
    <p:extLst>
      <p:ext uri="{BB962C8B-B14F-4D97-AF65-F5344CB8AC3E}">
        <p14:creationId xmlns:p14="http://schemas.microsoft.com/office/powerpoint/2010/main" val="2538294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19E32-11FE-47A6-9755-0C60EDD9B71D}"/>
              </a:ext>
            </a:extLst>
          </p:cNvPr>
          <p:cNvSpPr>
            <a:spLocks noGrp="1"/>
          </p:cNvSpPr>
          <p:nvPr>
            <p:ph type="title"/>
          </p:nvPr>
        </p:nvSpPr>
        <p:spPr>
          <a:xfrm>
            <a:off x="289930" y="976745"/>
            <a:ext cx="3367670" cy="772825"/>
          </a:xfrm>
        </p:spPr>
        <p:txBody>
          <a:bodyPr>
            <a:normAutofit/>
          </a:bodyPr>
          <a:lstStyle/>
          <a:p>
            <a:r>
              <a:rPr lang="en-US" dirty="0">
                <a:latin typeface="Times New Roman" panose="02020603050405020304" pitchFamily="18" charset="0"/>
                <a:cs typeface="Times New Roman" panose="02020603050405020304" pitchFamily="18" charset="0"/>
              </a:rPr>
              <a:t>Mitigation</a:t>
            </a:r>
          </a:p>
        </p:txBody>
      </p:sp>
      <p:sp>
        <p:nvSpPr>
          <p:cNvPr id="3" name="Content Placeholder 2">
            <a:extLst>
              <a:ext uri="{FF2B5EF4-FFF2-40B4-BE49-F238E27FC236}">
                <a16:creationId xmlns:a16="http://schemas.microsoft.com/office/drawing/2014/main" id="{C6FC5860-F81C-49EF-993E-6D2C11E1E795}"/>
              </a:ext>
            </a:extLst>
          </p:cNvPr>
          <p:cNvSpPr>
            <a:spLocks noGrp="1"/>
          </p:cNvSpPr>
          <p:nvPr>
            <p:ph idx="1"/>
          </p:nvPr>
        </p:nvSpPr>
        <p:spPr>
          <a:xfrm>
            <a:off x="1011383" y="1749570"/>
            <a:ext cx="6261872" cy="3615267"/>
          </a:xfrm>
        </p:spPr>
        <p:txBody>
          <a:bodyPr/>
          <a:lstStyle/>
          <a:p>
            <a:r>
              <a:rPr lang="en-US" dirty="0">
                <a:latin typeface="Times New Roman" panose="02020603050405020304" pitchFamily="18" charset="0"/>
                <a:cs typeface="Times New Roman" panose="02020603050405020304" pitchFamily="18" charset="0"/>
              </a:rPr>
              <a:t>Mitigation strategies can minimize risk of counterfeit parts from entering the supply chain</a:t>
            </a:r>
          </a:p>
          <a:p>
            <a:r>
              <a:rPr lang="en-US" dirty="0">
                <a:latin typeface="Times New Roman" panose="02020603050405020304" pitchFamily="18" charset="0"/>
                <a:cs typeface="Times New Roman" panose="02020603050405020304" pitchFamily="18" charset="0"/>
              </a:rPr>
              <a:t>Counterfeit prevention can minimize the risk if there are processes or procedures in place to quarantine suspect parts until verification can determine the parts are not counterfeit. </a:t>
            </a:r>
          </a:p>
          <a:p>
            <a:r>
              <a:rPr lang="en-US" dirty="0">
                <a:latin typeface="Times New Roman" panose="02020603050405020304" pitchFamily="18" charset="0"/>
                <a:cs typeface="Times New Roman" panose="02020603050405020304" pitchFamily="18" charset="0"/>
              </a:rPr>
              <a:t>If any supplier or sub-tier supplier suspects that a counterfeit part may have entered the supply chain and has been delivered to LOC, the supplier shall immediately notify LOC. </a:t>
            </a:r>
          </a:p>
          <a:p>
            <a:endParaRPr lang="en-US" dirty="0"/>
          </a:p>
        </p:txBody>
      </p:sp>
      <p:pic>
        <p:nvPicPr>
          <p:cNvPr id="5" name="Picture 4">
            <a:extLst>
              <a:ext uri="{FF2B5EF4-FFF2-40B4-BE49-F238E27FC236}">
                <a16:creationId xmlns:a16="http://schemas.microsoft.com/office/drawing/2014/main" id="{F3C4A64F-4245-454B-B502-E8AFD6F5033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550092" y="1749570"/>
            <a:ext cx="1945357" cy="2134997"/>
          </a:xfrm>
          <a:prstGeom prst="rect">
            <a:avLst/>
          </a:prstGeom>
        </p:spPr>
      </p:pic>
      <p:sp>
        <p:nvSpPr>
          <p:cNvPr id="7" name="Slide Number Placeholder 6">
            <a:extLst>
              <a:ext uri="{FF2B5EF4-FFF2-40B4-BE49-F238E27FC236}">
                <a16:creationId xmlns:a16="http://schemas.microsoft.com/office/drawing/2014/main" id="{20B06420-524A-401E-B8C2-73114264C32C}"/>
              </a:ext>
            </a:extLst>
          </p:cNvPr>
          <p:cNvSpPr>
            <a:spLocks noGrp="1"/>
          </p:cNvSpPr>
          <p:nvPr>
            <p:ph type="sldNum" sz="quarter" idx="12"/>
          </p:nvPr>
        </p:nvSpPr>
        <p:spPr/>
        <p:txBody>
          <a:bodyPr/>
          <a:lstStyle/>
          <a:p>
            <a:fld id="{AD0D17A3-83EB-4F72-8116-FCCFF3A7A3FC}" type="slidenum">
              <a:rPr lang="en-US" smtClean="0"/>
              <a:t>8</a:t>
            </a:fld>
            <a:endParaRPr lang="en-US"/>
          </a:p>
        </p:txBody>
      </p:sp>
      <p:sp>
        <p:nvSpPr>
          <p:cNvPr id="8" name="Footer Placeholder 7">
            <a:extLst>
              <a:ext uri="{FF2B5EF4-FFF2-40B4-BE49-F238E27FC236}">
                <a16:creationId xmlns:a16="http://schemas.microsoft.com/office/drawing/2014/main" id="{F5586800-278F-4F54-8F1D-2C8C99BA7C74}"/>
              </a:ext>
            </a:extLst>
          </p:cNvPr>
          <p:cNvSpPr>
            <a:spLocks noGrp="1"/>
          </p:cNvSpPr>
          <p:nvPr>
            <p:ph type="ftr" sz="quarter" idx="11"/>
          </p:nvPr>
        </p:nvSpPr>
        <p:spPr/>
        <p:txBody>
          <a:bodyPr/>
          <a:lstStyle/>
          <a:p>
            <a:r>
              <a:rPr lang="en-US"/>
              <a:t>LOC Industries, Inc. Supplier Counterfeit Part Prevention and Awareness </a:t>
            </a:r>
          </a:p>
        </p:txBody>
      </p:sp>
      <p:pic>
        <p:nvPicPr>
          <p:cNvPr id="9" name="Picture 8">
            <a:extLst>
              <a:ext uri="{FF2B5EF4-FFF2-40B4-BE49-F238E27FC236}">
                <a16:creationId xmlns:a16="http://schemas.microsoft.com/office/drawing/2014/main" id="{8D6980F4-1D10-46B9-9598-3C8A09B448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64000" y="152593"/>
            <a:ext cx="1598569" cy="749329"/>
          </a:xfrm>
          <a:prstGeom prst="rect">
            <a:avLst/>
          </a:prstGeom>
        </p:spPr>
      </p:pic>
    </p:spTree>
    <p:extLst>
      <p:ext uri="{BB962C8B-B14F-4D97-AF65-F5344CB8AC3E}">
        <p14:creationId xmlns:p14="http://schemas.microsoft.com/office/powerpoint/2010/main" val="700955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3677A-E13E-424E-9F2E-E04D36F78782}"/>
              </a:ext>
            </a:extLst>
          </p:cNvPr>
          <p:cNvSpPr>
            <a:spLocks noGrp="1"/>
          </p:cNvSpPr>
          <p:nvPr>
            <p:ph type="title"/>
          </p:nvPr>
        </p:nvSpPr>
        <p:spPr>
          <a:xfrm>
            <a:off x="264761" y="989153"/>
            <a:ext cx="2780442" cy="675029"/>
          </a:xfrm>
        </p:spPr>
        <p:txBody>
          <a:bodyPr>
            <a:normAutofit/>
          </a:bodyPr>
          <a:lstStyle/>
          <a:p>
            <a:r>
              <a:rPr lang="en-US" dirty="0">
                <a:latin typeface="Times New Roman" panose="02020603050405020304" pitchFamily="18" charset="0"/>
                <a:cs typeface="Times New Roman" panose="02020603050405020304" pitchFamily="18" charset="0"/>
              </a:rPr>
              <a:t>Disposition</a:t>
            </a:r>
          </a:p>
        </p:txBody>
      </p:sp>
      <p:sp>
        <p:nvSpPr>
          <p:cNvPr id="3" name="Content Placeholder 2">
            <a:extLst>
              <a:ext uri="{FF2B5EF4-FFF2-40B4-BE49-F238E27FC236}">
                <a16:creationId xmlns:a16="http://schemas.microsoft.com/office/drawing/2014/main" id="{BAFB1CFE-BCDB-40F0-8876-C22E17C35D14}"/>
              </a:ext>
            </a:extLst>
          </p:cNvPr>
          <p:cNvSpPr>
            <a:spLocks noGrp="1"/>
          </p:cNvSpPr>
          <p:nvPr>
            <p:ph idx="1"/>
          </p:nvPr>
        </p:nvSpPr>
        <p:spPr>
          <a:xfrm>
            <a:off x="977382" y="1742813"/>
            <a:ext cx="7948059" cy="3615267"/>
          </a:xfrm>
        </p:spPr>
        <p:txBody>
          <a:bodyPr/>
          <a:lstStyle/>
          <a:p>
            <a:r>
              <a:rPr lang="en-US" dirty="0">
                <a:latin typeface="Times New Roman" panose="02020603050405020304" pitchFamily="18" charset="0"/>
                <a:cs typeface="Times New Roman" panose="02020603050405020304" pitchFamily="18" charset="0"/>
              </a:rPr>
              <a:t>Counterfeiting usually involves a previous supplier, it is important to communicate with appropriate supplier personnel before making any decision regarding disposition of counterfeit parts.</a:t>
            </a:r>
          </a:p>
          <a:p>
            <a:r>
              <a:rPr lang="en-US" dirty="0">
                <a:latin typeface="Times New Roman" panose="02020603050405020304" pitchFamily="18" charset="0"/>
                <a:cs typeface="Times New Roman" panose="02020603050405020304" pitchFamily="18" charset="0"/>
              </a:rPr>
              <a:t>Appropriate dispositioning of parts protects the supply chain, our customers, and the aerospace industry.</a:t>
            </a:r>
          </a:p>
          <a:p>
            <a:r>
              <a:rPr lang="en-US" dirty="0">
                <a:latin typeface="Times New Roman" panose="02020603050405020304" pitchFamily="18" charset="0"/>
                <a:cs typeface="Times New Roman" panose="02020603050405020304" pitchFamily="18" charset="0"/>
              </a:rPr>
              <a:t>Counterfeit parts should not be returned to the supplier to avoid being reentered into the supply chain and sold to another buyer. </a:t>
            </a:r>
          </a:p>
          <a:p>
            <a:r>
              <a:rPr lang="en-US" dirty="0">
                <a:latin typeface="Times New Roman" panose="02020603050405020304" pitchFamily="18" charset="0"/>
                <a:cs typeface="Times New Roman" panose="02020603050405020304" pitchFamily="18" charset="0"/>
              </a:rPr>
              <a:t>Suppliers shall segregate counterfeit parts in an area in which will ensure they will not enter production. </a:t>
            </a:r>
          </a:p>
        </p:txBody>
      </p:sp>
      <p:pic>
        <p:nvPicPr>
          <p:cNvPr id="5" name="Picture 4">
            <a:extLst>
              <a:ext uri="{FF2B5EF4-FFF2-40B4-BE49-F238E27FC236}">
                <a16:creationId xmlns:a16="http://schemas.microsoft.com/office/drawing/2014/main" id="{D77DA6D5-7C85-4092-85FE-7387904AC93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031577" y="4790982"/>
            <a:ext cx="1392446" cy="1134196"/>
          </a:xfrm>
          <a:prstGeom prst="rect">
            <a:avLst/>
          </a:prstGeom>
        </p:spPr>
      </p:pic>
      <p:sp>
        <p:nvSpPr>
          <p:cNvPr id="6" name="Slide Number Placeholder 5">
            <a:extLst>
              <a:ext uri="{FF2B5EF4-FFF2-40B4-BE49-F238E27FC236}">
                <a16:creationId xmlns:a16="http://schemas.microsoft.com/office/drawing/2014/main" id="{D456A942-931E-4D2B-81D4-ADE5C55A2851}"/>
              </a:ext>
            </a:extLst>
          </p:cNvPr>
          <p:cNvSpPr>
            <a:spLocks noGrp="1"/>
          </p:cNvSpPr>
          <p:nvPr>
            <p:ph type="sldNum" sz="quarter" idx="12"/>
          </p:nvPr>
        </p:nvSpPr>
        <p:spPr/>
        <p:txBody>
          <a:bodyPr/>
          <a:lstStyle/>
          <a:p>
            <a:fld id="{AD0D17A3-83EB-4F72-8116-FCCFF3A7A3FC}" type="slidenum">
              <a:rPr lang="en-US" smtClean="0"/>
              <a:t>9</a:t>
            </a:fld>
            <a:endParaRPr lang="en-US"/>
          </a:p>
        </p:txBody>
      </p:sp>
      <p:sp>
        <p:nvSpPr>
          <p:cNvPr id="7" name="Footer Placeholder 6">
            <a:extLst>
              <a:ext uri="{FF2B5EF4-FFF2-40B4-BE49-F238E27FC236}">
                <a16:creationId xmlns:a16="http://schemas.microsoft.com/office/drawing/2014/main" id="{D824DFEC-EDAA-4F01-AAB7-5AE39CB828E1}"/>
              </a:ext>
            </a:extLst>
          </p:cNvPr>
          <p:cNvSpPr>
            <a:spLocks noGrp="1"/>
          </p:cNvSpPr>
          <p:nvPr>
            <p:ph type="ftr" sz="quarter" idx="11"/>
          </p:nvPr>
        </p:nvSpPr>
        <p:spPr/>
        <p:txBody>
          <a:bodyPr/>
          <a:lstStyle/>
          <a:p>
            <a:r>
              <a:rPr lang="en-US"/>
              <a:t>LOC Industries, Inc. Supplier Counterfeit Part Prevention and Awareness </a:t>
            </a:r>
          </a:p>
        </p:txBody>
      </p:sp>
      <p:pic>
        <p:nvPicPr>
          <p:cNvPr id="8" name="Picture 7">
            <a:extLst>
              <a:ext uri="{FF2B5EF4-FFF2-40B4-BE49-F238E27FC236}">
                <a16:creationId xmlns:a16="http://schemas.microsoft.com/office/drawing/2014/main" id="{3FDEA91C-0B4C-4772-BBFB-76DA30A2F3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64000" y="152593"/>
            <a:ext cx="1598569" cy="749329"/>
          </a:xfrm>
          <a:prstGeom prst="rect">
            <a:avLst/>
          </a:prstGeom>
        </p:spPr>
      </p:pic>
    </p:spTree>
    <p:extLst>
      <p:ext uri="{BB962C8B-B14F-4D97-AF65-F5344CB8AC3E}">
        <p14:creationId xmlns:p14="http://schemas.microsoft.com/office/powerpoint/2010/main" val="17391957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455</TotalTime>
  <Words>841</Words>
  <Application>Microsoft Office PowerPoint</Application>
  <PresentationFormat>Widescreen</PresentationFormat>
  <Paragraphs>78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Times New Roman</vt:lpstr>
      <vt:lpstr>Trebuchet MS</vt:lpstr>
      <vt:lpstr>Wingdings 3</vt:lpstr>
      <vt:lpstr>Facet</vt:lpstr>
      <vt:lpstr>LOC Industries, Inc.  Supplier Counterfeit Part Prevention and Awareness </vt:lpstr>
      <vt:lpstr>Introduction</vt:lpstr>
      <vt:lpstr>Definition</vt:lpstr>
      <vt:lpstr>LOC Requirements for Supplier &amp; Sub-tier Suppliers</vt:lpstr>
      <vt:lpstr>Counterfeit Part Prevention and Awareness Strategies</vt:lpstr>
      <vt:lpstr>Avoidance</vt:lpstr>
      <vt:lpstr>Detection</vt:lpstr>
      <vt:lpstr>Mitigation</vt:lpstr>
      <vt:lpstr>Disposition</vt:lpstr>
      <vt:lpstr>Communication </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Supplier Counterfeit Awareness</dc:title>
  <dc:creator>Kara Platt</dc:creator>
  <cp:lastModifiedBy>Derek Kowalski</cp:lastModifiedBy>
  <cp:revision>24</cp:revision>
  <cp:lastPrinted>2019-10-17T17:27:11Z</cp:lastPrinted>
  <dcterms:created xsi:type="dcterms:W3CDTF">2019-10-17T14:58:31Z</dcterms:created>
  <dcterms:modified xsi:type="dcterms:W3CDTF">2019-12-02T16:42:31Z</dcterms:modified>
</cp:coreProperties>
</file>